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81" r:id="rId4"/>
    <p:sldId id="260" r:id="rId5"/>
    <p:sldId id="280" r:id="rId6"/>
    <p:sldId id="258" r:id="rId7"/>
    <p:sldId id="259" r:id="rId8"/>
    <p:sldId id="264" r:id="rId9"/>
    <p:sldId id="262" r:id="rId10"/>
    <p:sldId id="265" r:id="rId11"/>
    <p:sldId id="266" r:id="rId12"/>
    <p:sldId id="271" r:id="rId13"/>
    <p:sldId id="279" r:id="rId14"/>
    <p:sldId id="270" r:id="rId15"/>
    <p:sldId id="269" r:id="rId16"/>
    <p:sldId id="274" r:id="rId17"/>
    <p:sldId id="287" r:id="rId18"/>
    <p:sldId id="282" r:id="rId19"/>
    <p:sldId id="283" r:id="rId20"/>
    <p:sldId id="291" r:id="rId21"/>
    <p:sldId id="286" r:id="rId22"/>
    <p:sldId id="285" r:id="rId23"/>
    <p:sldId id="288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D6532B-9600-0B23-5AC7-6D074BCD07D0}" name="Daniel Zweben" initials="DZ" userId="S::tur50045@temple.edu::8385a58c-776d-46eb-ad4a-228b6557b2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4D6"/>
    <a:srgbClr val="BC9FD4"/>
    <a:srgbClr val="E2C5FA"/>
    <a:srgbClr val="CFA3C9"/>
    <a:srgbClr val="B55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94"/>
    <p:restoredTop sz="94710"/>
  </p:normalViewPr>
  <p:slideViewPr>
    <p:cSldViewPr snapToGrid="0">
      <p:cViewPr>
        <p:scale>
          <a:sx n="73" d="100"/>
          <a:sy n="73" d="100"/>
        </p:scale>
        <p:origin x="104" y="1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7C29C-18C6-4AA2-8602-1B2C5B979354}" type="datetimeFigureOut">
              <a:t>11/21/25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FAF91-7807-44D5-AAA9-A3302073DE1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6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FAF91-7807-44D5-AAA9-A3302073DE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60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FAF91-7807-44D5-AAA9-A3302073DE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18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51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hite rectangular object with black border&#10;&#10;AI-generated content may be incorrect.">
            <a:extLst>
              <a:ext uri="{FF2B5EF4-FFF2-40B4-BE49-F238E27FC236}">
                <a16:creationId xmlns:a16="http://schemas.microsoft.com/office/drawing/2014/main" id="{3BC57EAF-066D-2E56-E5A0-6D86A79B9E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64" b="6429"/>
          <a:stretch>
            <a:fillRect/>
          </a:stretch>
        </p:blipFill>
        <p:spPr>
          <a:xfrm>
            <a:off x="-230319" y="101982"/>
            <a:ext cx="12629720" cy="6654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36340F-8672-1D7F-1766-4839B164E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836" y="642758"/>
            <a:ext cx="8953500" cy="95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101D89-B34D-07DE-617A-C286D4EE0856}"/>
              </a:ext>
            </a:extLst>
          </p:cNvPr>
          <p:cNvSpPr txBox="1"/>
          <p:nvPr/>
        </p:nvSpPr>
        <p:spPr>
          <a:xfrm>
            <a:off x="1580724" y="1488163"/>
            <a:ext cx="910362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ctr" rtl="0"/>
            <a:r>
              <a:rPr lang="en-US" sz="4400" b="1" kern="1200" dirty="0">
                <a:solidFill>
                  <a:srgbClr val="1C3F5E"/>
                </a:solidFill>
                <a:latin typeface="Times New Roman"/>
                <a:ea typeface="Arial"/>
                <a:cs typeface="Times New Roman"/>
              </a:rPr>
              <a:t>Task and Strategic Determinants of the Irrelevant Sound Effect</a:t>
            </a:r>
          </a:p>
          <a:p>
            <a:pPr algn="ctr"/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C59A37-83AE-4C0F-1D55-48155B678023}"/>
              </a:ext>
            </a:extLst>
          </p:cNvPr>
          <p:cNvSpPr txBox="1"/>
          <p:nvPr/>
        </p:nvSpPr>
        <p:spPr>
          <a:xfrm>
            <a:off x="3048000" y="2979874"/>
            <a:ext cx="609600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algn="ctr" rtl="0"/>
            <a:r>
              <a:rPr lang="en-US" sz="1600" b="1" kern="1200">
                <a:solidFill>
                  <a:srgbClr val="2E5573"/>
                </a:solidFill>
                <a:latin typeface="Times New Roman"/>
                <a:ea typeface="Arial"/>
                <a:cs typeface="Times New Roman"/>
              </a:rPr>
              <a:t>Daniel J. Zweben, Jamielyn R. Samper, and Jason M. Chein</a:t>
            </a:r>
          </a:p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62E1C5-5C97-B38F-96AB-E4F1F67EBBCB}"/>
              </a:ext>
            </a:extLst>
          </p:cNvPr>
          <p:cNvSpPr txBox="1"/>
          <p:nvPr/>
        </p:nvSpPr>
        <p:spPr>
          <a:xfrm>
            <a:off x="3048000" y="3429000"/>
            <a:ext cx="60960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ctr" rtl="0"/>
            <a:r>
              <a:rPr lang="en-US" sz="1400" kern="1200">
                <a:solidFill>
                  <a:srgbClr val="277884"/>
                </a:solidFill>
                <a:latin typeface="Times New Roman"/>
                <a:ea typeface="Arial"/>
                <a:cs typeface="Times New Roman"/>
              </a:rPr>
              <a:t>Temple University</a:t>
            </a:r>
          </a:p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CAA429-80D0-906E-2C6D-2859BC5F487B}"/>
              </a:ext>
            </a:extLst>
          </p:cNvPr>
          <p:cNvSpPr txBox="1"/>
          <p:nvPr/>
        </p:nvSpPr>
        <p:spPr>
          <a:xfrm>
            <a:off x="3164066" y="4508921"/>
            <a:ext cx="60960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ctr" rtl="0"/>
            <a:r>
              <a:rPr lang="en-US" sz="1600" kern="1200">
                <a:solidFill>
                  <a:srgbClr val="1D1D1D"/>
                </a:solidFill>
                <a:latin typeface="Times New Roman"/>
                <a:ea typeface="Arial"/>
                <a:cs typeface="Times New Roman"/>
              </a:rPr>
              <a:t>Psychonomic Society Annual Meeting 2025</a:t>
            </a:r>
          </a:p>
          <a:p>
            <a:pPr algn="ctr"/>
            <a:endParaRPr lang="en-US" sz="2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60BB6A4-CA9A-8497-204A-7043692A74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8194" r="76092"/>
          <a:stretch>
            <a:fillRect/>
          </a:stretch>
        </p:blipFill>
        <p:spPr>
          <a:xfrm>
            <a:off x="1973966" y="5356184"/>
            <a:ext cx="1900023" cy="859499"/>
          </a:xfrm>
          <a:prstGeom prst="rect">
            <a:avLst/>
          </a:prstGeom>
        </p:spPr>
      </p:pic>
      <p:pic>
        <p:nvPicPr>
          <p:cNvPr id="2" name="Picture 1" descr="GAMBLING AND REWARD STUDY">
            <a:extLst>
              <a:ext uri="{FF2B5EF4-FFF2-40B4-BE49-F238E27FC236}">
                <a16:creationId xmlns:a16="http://schemas.microsoft.com/office/drawing/2014/main" id="{30A33C6D-C800-2299-99C5-22940CC3A9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746" t="27746" r="397" b="25079"/>
          <a:stretch>
            <a:fillRect/>
          </a:stretch>
        </p:blipFill>
        <p:spPr>
          <a:xfrm>
            <a:off x="8708743" y="5196550"/>
            <a:ext cx="2250349" cy="78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8E337F-29D7-D7EC-0C2B-12F685FAA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4AE6310-21E0-40AC-7FCB-71F60B84F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00A897-E4F3-AF1E-1ECA-B64C3C70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FA2BF7-7CFC-B5B7-C604-2C707B03A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F694F0-146A-7536-EAEB-F39701074FC8}"/>
              </a:ext>
            </a:extLst>
          </p:cNvPr>
          <p:cNvSpPr txBox="1"/>
          <p:nvPr/>
        </p:nvSpPr>
        <p:spPr>
          <a:xfrm>
            <a:off x="877747" y="1509531"/>
            <a:ext cx="464916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dirty="0">
                <a:latin typeface="Times New Roman"/>
                <a:cs typeface="Times New Roman"/>
              </a:rPr>
              <a:t>Auditory deviants capture attention reflexively (</a:t>
            </a:r>
            <a:r>
              <a:rPr lang="en-US" dirty="0" err="1">
                <a:latin typeface="Times New Roman"/>
                <a:cs typeface="Times New Roman"/>
              </a:rPr>
              <a:t>Schröger</a:t>
            </a:r>
            <a:r>
              <a:rPr lang="en-US" dirty="0">
                <a:latin typeface="Times New Roman"/>
                <a:cs typeface="Times New Roman"/>
              </a:rPr>
              <a:t> et al., 2000).</a:t>
            </a:r>
          </a:p>
          <a:p>
            <a:pPr marL="228600" indent="-228600">
              <a:buFont typeface=""/>
              <a:buChar char="•"/>
            </a:pPr>
            <a:endParaRPr lang="en-US" dirty="0">
              <a:latin typeface="Times New Roman"/>
              <a:cs typeface="Times New Roman"/>
            </a:endParaRPr>
          </a:p>
          <a:p>
            <a:pPr marL="228600" indent="-228600">
              <a:buFont typeface=""/>
              <a:buChar char="•"/>
            </a:pPr>
            <a:r>
              <a:rPr lang="en-US" dirty="0">
                <a:latin typeface="Times New Roman"/>
                <a:cs typeface="Times New Roman"/>
              </a:rPr>
              <a:t>Irrelevant sounds can momentarily interrupt goal maintenance (Cowan, 1995; </a:t>
            </a:r>
            <a:r>
              <a:rPr lang="en-US" dirty="0" err="1">
                <a:latin typeface="Times New Roman"/>
                <a:cs typeface="Times New Roman"/>
              </a:rPr>
              <a:t>Röer</a:t>
            </a:r>
            <a:r>
              <a:rPr lang="en-US" dirty="0">
                <a:latin typeface="Times New Roman"/>
                <a:cs typeface="Times New Roman"/>
              </a:rPr>
              <a:t> et al., 2014).</a:t>
            </a:r>
          </a:p>
          <a:p>
            <a:pPr marL="228600" indent="-228600">
              <a:buFont typeface=""/>
              <a:buChar char="•"/>
            </a:pPr>
            <a:endParaRPr lang="en-US" dirty="0">
              <a:latin typeface="Times New Roman"/>
              <a:cs typeface="Times New Roman"/>
            </a:endParaRPr>
          </a:p>
          <a:p>
            <a:pPr marL="228600" indent="-228600">
              <a:buFont typeface=""/>
              <a:buChar char="•"/>
            </a:pPr>
            <a:r>
              <a:rPr lang="en-US" dirty="0">
                <a:latin typeface="Times New Roman"/>
                <a:cs typeface="Times New Roman"/>
              </a:rPr>
              <a:t>Some ISE-like effects appear even in tasks that don’t strongly emphasize serial order (e.g., Stokes &amp; Arnell, 2012).</a:t>
            </a:r>
          </a:p>
          <a:p>
            <a:pPr marL="228600" indent="-228600">
              <a:buFont typeface=""/>
              <a:buChar char="•"/>
            </a:pPr>
            <a:endParaRPr lang="en-US" dirty="0">
              <a:latin typeface="Times New Roman"/>
              <a:cs typeface="Times New Roman"/>
            </a:endParaRPr>
          </a:p>
          <a:p>
            <a:pPr marL="228600" indent="-228600">
              <a:buFont typeface=""/>
              <a:buChar char="•"/>
            </a:pPr>
            <a:r>
              <a:rPr lang="en-US" dirty="0">
                <a:latin typeface="Times New Roman"/>
                <a:ea typeface="+mn-lt"/>
                <a:cs typeface="+mn-lt"/>
              </a:rPr>
              <a:t>Tasks that should eliminate the possibility of serial rehearsal still show ISEs (Samper et al., 2021; AuBuchon et al., 2020).</a:t>
            </a:r>
          </a:p>
          <a:p>
            <a:pPr marL="228600" indent="-228600">
              <a:buFont typeface=""/>
              <a:buChar char="•"/>
            </a:pPr>
            <a:endParaRPr lang="en-US" dirty="0">
              <a:latin typeface="Times New Roman"/>
              <a:cs typeface="Times New Roman"/>
            </a:endParaRPr>
          </a:p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12690C-DC45-C255-5F3A-4B18B061578A}"/>
              </a:ext>
            </a:extLst>
          </p:cNvPr>
          <p:cNvSpPr txBox="1"/>
          <p:nvPr/>
        </p:nvSpPr>
        <p:spPr>
          <a:xfrm>
            <a:off x="6520405" y="1442012"/>
            <a:ext cx="4764912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dirty="0">
                <a:latin typeface="Times New Roman"/>
                <a:cs typeface="Times New Roman"/>
              </a:rPr>
              <a:t>The ISE is biggest in </a:t>
            </a:r>
            <a:r>
              <a:rPr lang="en-US" b="1" dirty="0">
                <a:latin typeface="Times New Roman"/>
                <a:cs typeface="Times New Roman"/>
              </a:rPr>
              <a:t>serial recall tasks</a:t>
            </a:r>
            <a:r>
              <a:rPr lang="en-US" dirty="0">
                <a:latin typeface="Times New Roman"/>
                <a:cs typeface="Times New Roman"/>
              </a:rPr>
              <a:t> (Jones et al., 1992; Beaman &amp; Jones, 1997).</a:t>
            </a:r>
          </a:p>
          <a:p>
            <a:pPr marL="228600" indent="-228600">
              <a:buFont typeface=""/>
              <a:buChar char="•"/>
            </a:pPr>
            <a:endParaRPr lang="en-US" dirty="0">
              <a:latin typeface="Times New Roman"/>
              <a:cs typeface="Times New Roman"/>
            </a:endParaRPr>
          </a:p>
          <a:p>
            <a:pPr marL="228600" indent="-228600">
              <a:buFont typeface=""/>
              <a:buChar char="•"/>
            </a:pPr>
            <a:r>
              <a:rPr lang="en-US" dirty="0">
                <a:latin typeface="Times New Roman"/>
                <a:cs typeface="Times New Roman"/>
              </a:rPr>
              <a:t>It is notably </a:t>
            </a:r>
            <a:r>
              <a:rPr lang="en-US" b="1" dirty="0">
                <a:latin typeface="Times New Roman"/>
                <a:cs typeface="Times New Roman"/>
              </a:rPr>
              <a:t>reduced</a:t>
            </a:r>
            <a:r>
              <a:rPr lang="en-US" dirty="0">
                <a:latin typeface="Times New Roman"/>
                <a:cs typeface="Times New Roman"/>
              </a:rPr>
              <a:t> when the task removes or discourages ordered maintenance (Le Compte, 1994; </a:t>
            </a:r>
            <a:r>
              <a:rPr lang="en-US" dirty="0" err="1">
                <a:latin typeface="Times New Roman"/>
                <a:cs typeface="Times New Roman"/>
              </a:rPr>
              <a:t>Salamé</a:t>
            </a:r>
            <a:r>
              <a:rPr lang="en-US" dirty="0">
                <a:latin typeface="Times New Roman"/>
                <a:cs typeface="Times New Roman"/>
              </a:rPr>
              <a:t> &amp; Baddeley, 1990).</a:t>
            </a:r>
          </a:p>
          <a:p>
            <a:pPr marL="228600" indent="-228600">
              <a:buFont typeface=""/>
              <a:buChar char="•"/>
            </a:pPr>
            <a:endParaRPr lang="en-US" dirty="0">
              <a:latin typeface="Times New Roman"/>
              <a:cs typeface="Times New Roman"/>
            </a:endParaRPr>
          </a:p>
          <a:p>
            <a:pPr marL="228600" indent="-228600">
              <a:buFont typeface=""/>
              <a:buChar char="•"/>
            </a:pPr>
            <a:r>
              <a:rPr lang="en-US" dirty="0">
                <a:latin typeface="Times New Roman"/>
                <a:cs typeface="Times New Roman"/>
              </a:rPr>
              <a:t>Changing-state sounds (varied sounds) produce far more disruption than steady-state sounds </a:t>
            </a:r>
            <a:r>
              <a:rPr lang="en-US" b="1" dirty="0">
                <a:latin typeface="Times New Roman"/>
                <a:cs typeface="Times New Roman"/>
              </a:rPr>
              <a:t>(changing-state effect; </a:t>
            </a:r>
            <a:r>
              <a:rPr lang="en-US" dirty="0">
                <a:latin typeface="Times New Roman"/>
                <a:cs typeface="Times New Roman"/>
              </a:rPr>
              <a:t>Jones &amp; Tremblay, 2000; Marsh et al., 2009b).</a:t>
            </a:r>
          </a:p>
          <a:p>
            <a:pPr marL="228600" indent="-228600">
              <a:buFont typeface=""/>
              <a:buChar char="•"/>
            </a:pPr>
            <a:endParaRPr lang="en-US" dirty="0">
              <a:latin typeface="Times New Roman"/>
              <a:cs typeface="Times New Roman"/>
            </a:endParaRPr>
          </a:p>
          <a:p>
            <a:pPr marL="228600" indent="-228600">
              <a:buFont typeface=""/>
              <a:buChar char="•"/>
            </a:pPr>
            <a:r>
              <a:rPr lang="en-US" dirty="0">
                <a:latin typeface="Times New Roman"/>
                <a:ea typeface="+mn-lt"/>
                <a:cs typeface="+mn-lt"/>
              </a:rPr>
              <a:t>Working-memory capacity hasn't been found to predict the size of the ISE (</a:t>
            </a:r>
            <a:r>
              <a:rPr lang="en-US" dirty="0" err="1">
                <a:latin typeface="Times New Roman"/>
                <a:ea typeface="+mn-lt"/>
                <a:cs typeface="+mn-lt"/>
              </a:rPr>
              <a:t>Sörqvist</a:t>
            </a:r>
            <a:r>
              <a:rPr lang="en-US" dirty="0">
                <a:latin typeface="Times New Roman"/>
                <a:ea typeface="+mn-lt"/>
                <a:cs typeface="+mn-lt"/>
              </a:rPr>
              <a:t>, 2010).</a:t>
            </a:r>
          </a:p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Text 14">
            <a:extLst>
              <a:ext uri="{FF2B5EF4-FFF2-40B4-BE49-F238E27FC236}">
                <a16:creationId xmlns:a16="http://schemas.microsoft.com/office/drawing/2014/main" id="{A357FFD3-3BA7-0560-505D-E832083139E9}"/>
              </a:ext>
            </a:extLst>
          </p:cNvPr>
          <p:cNvSpPr/>
          <p:nvPr/>
        </p:nvSpPr>
        <p:spPr>
          <a:xfrm>
            <a:off x="6560989" y="658091"/>
            <a:ext cx="4852688" cy="439531"/>
          </a:xfrm>
          <a:prstGeom prst="roundRect">
            <a:avLst>
              <a:gd name="adj" fmla="val 12500"/>
            </a:avLst>
          </a:prstGeom>
          <a:solidFill>
            <a:srgbClr val="B5595A"/>
          </a:solidFill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15">
            <a:extLst>
              <a:ext uri="{FF2B5EF4-FFF2-40B4-BE49-F238E27FC236}">
                <a16:creationId xmlns:a16="http://schemas.microsoft.com/office/drawing/2014/main" id="{D43D9537-BED6-6F10-5CC9-3686EA65CD83}"/>
              </a:ext>
            </a:extLst>
          </p:cNvPr>
          <p:cNvSpPr/>
          <p:nvPr/>
        </p:nvSpPr>
        <p:spPr>
          <a:xfrm>
            <a:off x="7804702" y="767974"/>
            <a:ext cx="2365260" cy="2197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500"/>
              </a:lnSpc>
              <a:buNone/>
            </a:pPr>
            <a:r>
              <a:rPr lang="en-US" b="1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Order Interference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">
            <a:extLst>
              <a:ext uri="{FF2B5EF4-FFF2-40B4-BE49-F238E27FC236}">
                <a16:creationId xmlns:a16="http://schemas.microsoft.com/office/drawing/2014/main" id="{B803D293-17B9-7734-E353-24B4283EC124}"/>
              </a:ext>
            </a:extLst>
          </p:cNvPr>
          <p:cNvSpPr/>
          <p:nvPr/>
        </p:nvSpPr>
        <p:spPr>
          <a:xfrm>
            <a:off x="671698" y="702607"/>
            <a:ext cx="5075835" cy="473648"/>
          </a:xfrm>
          <a:prstGeom prst="roundRect">
            <a:avLst>
              <a:gd name="adj" fmla="val 12500"/>
            </a:avLst>
          </a:prstGeom>
          <a:solidFill>
            <a:srgbClr val="3498DB"/>
          </a:solidFill>
          <a:ln/>
        </p:spPr>
        <p:txBody>
          <a:bodyPr wrap="square" lIns="91440" tIns="45720" rIns="91440" bIns="4572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2">
            <a:extLst>
              <a:ext uri="{FF2B5EF4-FFF2-40B4-BE49-F238E27FC236}">
                <a16:creationId xmlns:a16="http://schemas.microsoft.com/office/drawing/2014/main" id="{1D0D0636-5438-C213-3084-F69CCBDBE2BD}"/>
              </a:ext>
            </a:extLst>
          </p:cNvPr>
          <p:cNvSpPr/>
          <p:nvPr/>
        </p:nvSpPr>
        <p:spPr>
          <a:xfrm>
            <a:off x="1972603" y="821019"/>
            <a:ext cx="2474025" cy="236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500"/>
              </a:lnSpc>
              <a:buNone/>
            </a:pPr>
            <a:r>
              <a:rPr lang="en-US" b="1">
                <a:solidFill>
                  <a:srgbClr val="FFFFF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Attentional Disruption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92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03242" y="635825"/>
            <a:ext cx="62308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400"/>
              </a:lnSpc>
              <a:buNone/>
            </a:pPr>
            <a:r>
              <a:rPr lang="en-US" sz="2800" b="1">
                <a:solidFill>
                  <a:srgbClr val="2C3E50"/>
                </a:solidFill>
                <a:latin typeface="Times New Roman"/>
                <a:ea typeface="Arial" pitchFamily="34" charset="-122"/>
                <a:cs typeface="Times New Roman"/>
              </a:rPr>
              <a:t>Duplex-Mechanism Account</a:t>
            </a:r>
            <a:endParaRPr lang="en-US" sz="2800">
              <a:latin typeface="Times New Roman"/>
              <a:cs typeface="Times New Roman"/>
            </a:endParaRPr>
          </a:p>
        </p:txBody>
      </p:sp>
      <p:sp>
        <p:nvSpPr>
          <p:cNvPr id="3" name="Text 1"/>
          <p:cNvSpPr/>
          <p:nvPr/>
        </p:nvSpPr>
        <p:spPr>
          <a:xfrm>
            <a:off x="3203242" y="3920580"/>
            <a:ext cx="5585111" cy="15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duplex mechanism account combines elements of attention capture and order interference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Importantly, this account maintains that the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changing state effect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exclusively associated with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interference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challenge this position.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A7E3AC-BDEA-293E-DBC1-5C0D71EA8822}"/>
              </a:ext>
            </a:extLst>
          </p:cNvPr>
          <p:cNvGrpSpPr/>
          <p:nvPr/>
        </p:nvGrpSpPr>
        <p:grpSpPr>
          <a:xfrm>
            <a:off x="2902598" y="1785457"/>
            <a:ext cx="6531519" cy="1571204"/>
            <a:chOff x="574959" y="1857796"/>
            <a:chExt cx="7929966" cy="1648398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32419AF-0F51-617B-5A6A-6D6787EA576D}"/>
                </a:ext>
              </a:extLst>
            </p:cNvPr>
            <p:cNvSpPr/>
            <p:nvPr/>
          </p:nvSpPr>
          <p:spPr>
            <a:xfrm>
              <a:off x="574959" y="1857796"/>
              <a:ext cx="7929966" cy="1648398"/>
            </a:xfrm>
            <a:prstGeom prst="rect">
              <a:avLst/>
            </a:prstGeom>
            <a:solidFill>
              <a:srgbClr val="C7B4D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" name="Text 2"/>
            <p:cNvSpPr/>
            <p:nvPr/>
          </p:nvSpPr>
          <p:spPr>
            <a:xfrm>
              <a:off x="791745" y="2734282"/>
              <a:ext cx="7465187" cy="549275"/>
            </a:xfrm>
            <a:prstGeom prst="roundRect">
              <a:avLst>
                <a:gd name="adj" fmla="val 18182"/>
              </a:avLst>
            </a:prstGeom>
            <a:solidFill>
              <a:srgbClr val="3498DB"/>
            </a:solidFill>
            <a:ln>
              <a:solidFill>
                <a:schemeClr val="tx1"/>
              </a:solidFill>
            </a:ln>
          </p:spPr>
          <p:txBody>
            <a:bodyPr wrap="square" lIns="91440" tIns="45720" rIns="91440" bIns="45720" rtlCol="0" anchor="ctr"/>
            <a:lstStyle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0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Times New Roman"/>
                  <a:ea typeface="Arial" pitchFamily="34" charset="-122"/>
                  <a:cs typeface="Times New Roman"/>
                </a:rPr>
                <a:t>2. Attentional Capture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8" name="Text 6"/>
            <p:cNvSpPr/>
            <p:nvPr/>
          </p:nvSpPr>
          <p:spPr>
            <a:xfrm>
              <a:off x="800976" y="2049357"/>
              <a:ext cx="7477931" cy="558800"/>
            </a:xfrm>
            <a:prstGeom prst="roundRect">
              <a:avLst>
                <a:gd name="adj" fmla="val 18182"/>
              </a:avLst>
            </a:prstGeom>
            <a:solidFill>
              <a:srgbClr val="B5595A"/>
            </a:solidFill>
            <a:ln>
              <a:solidFill>
                <a:schemeClr val="tx1"/>
              </a:solidFill>
            </a:ln>
          </p:spPr>
          <p:txBody>
            <a:bodyPr wrap="square" rtlCol="0" anchor="ctr"/>
            <a:lstStyle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2000">
                <a:latin typeface="Times New Roman"/>
                <a:cs typeface="Times New Roman"/>
              </a:endParaRPr>
            </a:p>
          </p:txBody>
        </p:sp>
        <p:sp>
          <p:nvSpPr>
            <p:cNvPr id="9" name="Text 7"/>
            <p:cNvSpPr/>
            <p:nvPr/>
          </p:nvSpPr>
          <p:spPr>
            <a:xfrm>
              <a:off x="2379866" y="2175482"/>
              <a:ext cx="4322915" cy="2540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2000"/>
                </a:lnSpc>
                <a:buNone/>
              </a:pPr>
              <a:r>
                <a:rPr lang="en-US" sz="1600" b="1">
                  <a:solidFill>
                    <a:srgbClr val="FFFFFF"/>
                  </a:solidFill>
                  <a:latin typeface="Times New Roman"/>
                  <a:ea typeface="Arial" pitchFamily="34" charset="-122"/>
                  <a:cs typeface="Times New Roman"/>
                </a:rPr>
                <a:t>1. Order-Based Interference</a:t>
              </a:r>
              <a:endParaRPr lang="en-US" sz="1600">
                <a:latin typeface="Times New Roman"/>
                <a:cs typeface="Times New Roman"/>
              </a:endParaRPr>
            </a:p>
          </p:txBody>
        </p:sp>
      </p:grpSp>
      <p:sp>
        <p:nvSpPr>
          <p:cNvPr id="16" name="Text 14"/>
          <p:cNvSpPr/>
          <p:nvPr/>
        </p:nvSpPr>
        <p:spPr>
          <a:xfrm>
            <a:off x="749344" y="1062098"/>
            <a:ext cx="11140440" cy="248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960"/>
              </a:lnSpc>
              <a:buNone/>
            </a:pPr>
            <a:r>
              <a:rPr lang="en-US" sz="1600" b="1">
                <a:solidFill>
                  <a:srgbClr val="000000"/>
                </a:solidFill>
                <a:latin typeface="Times New Roman"/>
                <a:ea typeface="Arial" pitchFamily="34" charset="-122"/>
                <a:cs typeface="Times New Roman"/>
              </a:rPr>
              <a:t>Hughes, 2014; Hughes et al., 2013; Hughes, Vachon, &amp; Jones, 2005; Hughes &amp; Marsh, 2020</a:t>
            </a:r>
            <a:endParaRPr lang="en-US" sz="1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7377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8;p15">
            <a:extLst>
              <a:ext uri="{FF2B5EF4-FFF2-40B4-BE49-F238E27FC236}">
                <a16:creationId xmlns:a16="http://schemas.microsoft.com/office/drawing/2014/main" id="{D8481E28-6C80-374A-FB5A-5EF3618719E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0861" y="1301428"/>
            <a:ext cx="10668000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09;p15">
            <a:extLst>
              <a:ext uri="{FF2B5EF4-FFF2-40B4-BE49-F238E27FC236}">
                <a16:creationId xmlns:a16="http://schemas.microsoft.com/office/drawing/2014/main" id="{EC689CA9-6A69-54F3-A640-2D664F9418E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1215" y="2956126"/>
            <a:ext cx="10668000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10;p15">
            <a:extLst>
              <a:ext uri="{FF2B5EF4-FFF2-40B4-BE49-F238E27FC236}">
                <a16:creationId xmlns:a16="http://schemas.microsoft.com/office/drawing/2014/main" id="{49352355-1787-521C-0BCB-8D0C596BC7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861" y="4654676"/>
            <a:ext cx="10668000" cy="1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11;p15">
            <a:extLst>
              <a:ext uri="{FF2B5EF4-FFF2-40B4-BE49-F238E27FC236}">
                <a16:creationId xmlns:a16="http://schemas.microsoft.com/office/drawing/2014/main" id="{2ED07CFD-0287-2B16-B432-E27E137681C3}"/>
              </a:ext>
            </a:extLst>
          </p:cNvPr>
          <p:cNvSpPr txBox="1"/>
          <p:nvPr/>
        </p:nvSpPr>
        <p:spPr>
          <a:xfrm>
            <a:off x="3858468" y="555499"/>
            <a:ext cx="1120140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0F172A"/>
                </a:solidFill>
                <a:latin typeface="Times New Roman"/>
                <a:ea typeface="Playfair Display"/>
                <a:cs typeface="Times New Roman"/>
                <a:sym typeface="Playfair Display"/>
              </a:rPr>
              <a:t> Research Questions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7" name="Google Shape;112;p15">
            <a:extLst>
              <a:ext uri="{FF2B5EF4-FFF2-40B4-BE49-F238E27FC236}">
                <a16:creationId xmlns:a16="http://schemas.microsoft.com/office/drawing/2014/main" id="{58A9F405-73F2-5CF3-EF6B-E7FB4D124072}"/>
              </a:ext>
            </a:extLst>
          </p:cNvPr>
          <p:cNvSpPr txBox="1"/>
          <p:nvPr/>
        </p:nvSpPr>
        <p:spPr>
          <a:xfrm>
            <a:off x="758986" y="1491928"/>
            <a:ext cx="1075134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i="0" u="none" strike="noStrike" cap="none" dirty="0">
                <a:solidFill>
                  <a:srgbClr val="1E293B"/>
                </a:solidFill>
                <a:latin typeface="Times New Roman"/>
                <a:ea typeface="Inter"/>
                <a:cs typeface="Times New Roman"/>
                <a:sym typeface="Inter"/>
              </a:rPr>
              <a:t>1. </a:t>
            </a:r>
            <a:r>
              <a:rPr lang="en-US" sz="2000" b="1" dirty="0">
                <a:solidFill>
                  <a:srgbClr val="1E293B"/>
                </a:solidFill>
                <a:latin typeface="Times New Roman"/>
                <a:ea typeface="Inter"/>
                <a:cs typeface="Times New Roman"/>
                <a:sym typeface="Inter"/>
              </a:rPr>
              <a:t>Which irrelevant</a:t>
            </a:r>
            <a:r>
              <a:rPr lang="en-US" sz="2000" b="1" i="0" u="none" strike="noStrike" cap="none" dirty="0">
                <a:solidFill>
                  <a:srgbClr val="1E293B"/>
                </a:solidFill>
                <a:latin typeface="Times New Roman"/>
                <a:ea typeface="Inter"/>
                <a:cs typeface="Times New Roman"/>
                <a:sym typeface="Inter"/>
              </a:rPr>
              <a:t> </a:t>
            </a:r>
            <a:r>
              <a:rPr lang="en-US" sz="2000" b="1" dirty="0">
                <a:solidFill>
                  <a:srgbClr val="1E293B"/>
                </a:solidFill>
                <a:latin typeface="Times New Roman"/>
                <a:ea typeface="Inter"/>
                <a:cs typeface="Times New Roman"/>
                <a:sym typeface="Inter"/>
              </a:rPr>
              <a:t>sounds</a:t>
            </a:r>
            <a:r>
              <a:rPr lang="en-US" sz="2000" b="1" i="0" u="none" strike="noStrike" cap="none" dirty="0">
                <a:solidFill>
                  <a:srgbClr val="1E293B"/>
                </a:solidFill>
                <a:latin typeface="Times New Roman"/>
                <a:ea typeface="Inter"/>
                <a:cs typeface="Times New Roman"/>
                <a:sym typeface="Inter"/>
              </a:rPr>
              <a:t> disrupt performance?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Google Shape;113;p15">
            <a:extLst>
              <a:ext uri="{FF2B5EF4-FFF2-40B4-BE49-F238E27FC236}">
                <a16:creationId xmlns:a16="http://schemas.microsoft.com/office/drawing/2014/main" id="{EF194A1E-972A-6398-A53A-09BB1541CDC1}"/>
              </a:ext>
            </a:extLst>
          </p:cNvPr>
          <p:cNvSpPr txBox="1"/>
          <p:nvPr/>
        </p:nvSpPr>
        <p:spPr>
          <a:xfrm>
            <a:off x="758986" y="1958653"/>
            <a:ext cx="1023937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Changing-State (CS), Steady-State (SS), and Quiet conditions.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Google Shape;114;p15">
            <a:extLst>
              <a:ext uri="{FF2B5EF4-FFF2-40B4-BE49-F238E27FC236}">
                <a16:creationId xmlns:a16="http://schemas.microsoft.com/office/drawing/2014/main" id="{D917854B-093D-9174-A0BF-1C110A67EAEE}"/>
              </a:ext>
            </a:extLst>
          </p:cNvPr>
          <p:cNvSpPr txBox="1"/>
          <p:nvPr/>
        </p:nvSpPr>
        <p:spPr>
          <a:xfrm>
            <a:off x="749340" y="3233436"/>
            <a:ext cx="1075134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i="0" u="none" strike="noStrike" cap="none" dirty="0">
                <a:solidFill>
                  <a:srgbClr val="1E293B"/>
                </a:solidFill>
                <a:latin typeface="Times New Roman"/>
                <a:ea typeface="Inter"/>
                <a:cs typeface="Times New Roman"/>
                <a:sym typeface="Inter"/>
              </a:rPr>
              <a:t>2. Is the irrelevant sound effect </a:t>
            </a:r>
            <a:r>
              <a:rPr lang="en-US" sz="2000" b="1" dirty="0">
                <a:solidFill>
                  <a:srgbClr val="1E293B"/>
                </a:solidFill>
                <a:latin typeface="Times New Roman"/>
                <a:ea typeface="Inter"/>
                <a:cs typeface="Times New Roman"/>
                <a:sym typeface="Inter"/>
              </a:rPr>
              <a:t>different in</a:t>
            </a:r>
            <a:r>
              <a:rPr lang="en-US" sz="2000" b="1" i="0" u="none" strike="noStrike" cap="none" dirty="0">
                <a:solidFill>
                  <a:srgbClr val="1E293B"/>
                </a:solidFill>
                <a:latin typeface="Times New Roman"/>
                <a:ea typeface="Inter"/>
                <a:cs typeface="Times New Roman"/>
                <a:sym typeface="Inter"/>
              </a:rPr>
              <a:t> ordered vs. non-ordered tasks?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0" name="Google Shape;115;p15">
            <a:extLst>
              <a:ext uri="{FF2B5EF4-FFF2-40B4-BE49-F238E27FC236}">
                <a16:creationId xmlns:a16="http://schemas.microsoft.com/office/drawing/2014/main" id="{0ADABC63-8C91-B78E-6EEF-A980FF42A0FA}"/>
              </a:ext>
            </a:extLst>
          </p:cNvPr>
          <p:cNvSpPr txBox="1"/>
          <p:nvPr/>
        </p:nvSpPr>
        <p:spPr>
          <a:xfrm>
            <a:off x="749340" y="3700161"/>
            <a:ext cx="1023937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2000" b="0" i="0" u="none" strike="noStrike" cap="none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We tested whether </a:t>
            </a:r>
            <a:r>
              <a:rPr lang="en-US" sz="2000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both</a:t>
            </a:r>
            <a:r>
              <a:rPr lang="en-US" sz="2000" b="0" i="0" u="none" strike="noStrike" cap="none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 </a:t>
            </a:r>
            <a:r>
              <a:rPr lang="en-US" sz="2000" b="1" i="0" u="none" strike="noStrike" cap="none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serial </a:t>
            </a:r>
            <a:r>
              <a:rPr lang="en-US" sz="2000" b="1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order </a:t>
            </a:r>
            <a:r>
              <a:rPr lang="en-US" sz="2000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and </a:t>
            </a:r>
            <a:r>
              <a:rPr lang="en-US" sz="2000" b="1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non-serial order </a:t>
            </a:r>
            <a:r>
              <a:rPr lang="en-US" sz="2000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tasks produce an ISE. </a:t>
            </a:r>
            <a:endParaRPr lang="en-US" sz="2000" dirty="0">
              <a:solidFill>
                <a:srgbClr val="475569"/>
              </a:solidFill>
              <a:latin typeface="Times New Roman"/>
              <a:cs typeface="Times New Roman"/>
            </a:endParaRPr>
          </a:p>
        </p:txBody>
      </p:sp>
      <p:sp>
        <p:nvSpPr>
          <p:cNvPr id="11" name="Google Shape;116;p15">
            <a:extLst>
              <a:ext uri="{FF2B5EF4-FFF2-40B4-BE49-F238E27FC236}">
                <a16:creationId xmlns:a16="http://schemas.microsoft.com/office/drawing/2014/main" id="{C8C7FCD5-9E97-4A9A-2499-DBB3814D277D}"/>
              </a:ext>
            </a:extLst>
          </p:cNvPr>
          <p:cNvSpPr txBox="1"/>
          <p:nvPr/>
        </p:nvSpPr>
        <p:spPr>
          <a:xfrm>
            <a:off x="758986" y="5013525"/>
            <a:ext cx="1075134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1E293B"/>
                </a:solidFill>
                <a:latin typeface="Times New Roman"/>
                <a:ea typeface="Inter"/>
                <a:cs typeface="Times New Roman"/>
                <a:sym typeface="Inter"/>
              </a:rPr>
              <a:t>3. Does strategy matter?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Google Shape;117;p15">
            <a:extLst>
              <a:ext uri="{FF2B5EF4-FFF2-40B4-BE49-F238E27FC236}">
                <a16:creationId xmlns:a16="http://schemas.microsoft.com/office/drawing/2014/main" id="{1950BC9B-4FFF-2F5E-6CE2-BCE57341DD43}"/>
              </a:ext>
            </a:extLst>
          </p:cNvPr>
          <p:cNvSpPr txBox="1"/>
          <p:nvPr/>
        </p:nvSpPr>
        <p:spPr>
          <a:xfrm>
            <a:off x="758986" y="5480250"/>
            <a:ext cx="1023937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We tested if the ISE magnitude differs for </a:t>
            </a:r>
            <a:r>
              <a:rPr lang="en-US" sz="2000" b="1" i="0" u="none" strike="noStrike" cap="none" dirty="0" err="1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Rehearsers</a:t>
            </a:r>
            <a:r>
              <a:rPr lang="en-US" sz="2000" b="0" i="0" u="none" strike="noStrike" cap="none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 vs. </a:t>
            </a:r>
            <a:r>
              <a:rPr lang="en-US" sz="2000" b="1" i="0" u="none" strike="noStrike" cap="none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Non-</a:t>
            </a:r>
            <a:r>
              <a:rPr lang="en-US" sz="2000" b="1" i="0" u="none" strike="noStrike" cap="none" dirty="0" err="1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Rehearsers</a:t>
            </a:r>
            <a:endParaRPr lang="en-US" sz="2000" dirty="0">
              <a:solidFill>
                <a:srgbClr val="475569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513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2;p16">
            <a:extLst>
              <a:ext uri="{FF2B5EF4-FFF2-40B4-BE49-F238E27FC236}">
                <a16:creationId xmlns:a16="http://schemas.microsoft.com/office/drawing/2014/main" id="{B9734C29-035C-57B1-10BE-8914BBA1F9C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0364" y="1795764"/>
            <a:ext cx="4246512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23;p16">
            <a:extLst>
              <a:ext uri="{FF2B5EF4-FFF2-40B4-BE49-F238E27FC236}">
                <a16:creationId xmlns:a16="http://schemas.microsoft.com/office/drawing/2014/main" id="{11BF99D1-43FF-B916-D6E7-C539257335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4477" y="4328932"/>
            <a:ext cx="4246512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24;p16">
            <a:extLst>
              <a:ext uri="{FF2B5EF4-FFF2-40B4-BE49-F238E27FC236}">
                <a16:creationId xmlns:a16="http://schemas.microsoft.com/office/drawing/2014/main" id="{5037DACD-95C8-AB98-A67A-2C715202BABF}"/>
              </a:ext>
            </a:extLst>
          </p:cNvPr>
          <p:cNvSpPr txBox="1"/>
          <p:nvPr/>
        </p:nvSpPr>
        <p:spPr>
          <a:xfrm>
            <a:off x="402070" y="95915"/>
            <a:ext cx="1120140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0F172A"/>
                </a:solidFill>
                <a:latin typeface="Times New Roman"/>
                <a:ea typeface="Playfair Display"/>
                <a:cs typeface="Times New Roman"/>
                <a:sym typeface="Playfair Display"/>
              </a:rPr>
              <a:t>Study 1: Procedure &amp; Tasks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5" name="Google Shape;125;p16">
            <a:extLst>
              <a:ext uri="{FF2B5EF4-FFF2-40B4-BE49-F238E27FC236}">
                <a16:creationId xmlns:a16="http://schemas.microsoft.com/office/drawing/2014/main" id="{18D959BD-65E9-4037-0C0C-DEDE7586A304}"/>
              </a:ext>
            </a:extLst>
          </p:cNvPr>
          <p:cNvSpPr txBox="1"/>
          <p:nvPr/>
        </p:nvSpPr>
        <p:spPr>
          <a:xfrm>
            <a:off x="698771" y="1060289"/>
            <a:ext cx="6242342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none" strike="noStrike" cap="none" dirty="0">
                <a:solidFill>
                  <a:srgbClr val="334155"/>
                </a:solidFill>
                <a:latin typeface="Times New Roman"/>
                <a:ea typeface="Inter"/>
                <a:cs typeface="Times New Roman"/>
                <a:sym typeface="Inter"/>
              </a:rPr>
              <a:t>Participants &amp; Strategy Instruction 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6" name="Google Shape;126;p16">
            <a:extLst>
              <a:ext uri="{FF2B5EF4-FFF2-40B4-BE49-F238E27FC236}">
                <a16:creationId xmlns:a16="http://schemas.microsoft.com/office/drawing/2014/main" id="{CB1DE2CE-6950-2590-2806-1E52C50293ED}"/>
              </a:ext>
            </a:extLst>
          </p:cNvPr>
          <p:cNvSpPr txBox="1"/>
          <p:nvPr/>
        </p:nvSpPr>
        <p:spPr>
          <a:xfrm>
            <a:off x="7395541" y="1060289"/>
            <a:ext cx="4458838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none" strike="noStrike" cap="none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Tasks Presented in This Talk (4 of 8)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7" name="Google Shape;127;p16">
            <a:extLst>
              <a:ext uri="{FF2B5EF4-FFF2-40B4-BE49-F238E27FC236}">
                <a16:creationId xmlns:a16="http://schemas.microsoft.com/office/drawing/2014/main" id="{BD5C1A6D-86F5-7038-2181-0CA8AE7B53B3}"/>
              </a:ext>
            </a:extLst>
          </p:cNvPr>
          <p:cNvSpPr/>
          <p:nvPr/>
        </p:nvSpPr>
        <p:spPr>
          <a:xfrm>
            <a:off x="7356958" y="1452382"/>
            <a:ext cx="4246512" cy="19050"/>
          </a:xfrm>
          <a:prstGeom prst="rect">
            <a:avLst/>
          </a:prstGeom>
          <a:solidFill>
            <a:srgbClr val="6474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1"/>
              </a:solidFill>
              <a:latin typeface="Times New Roman"/>
              <a:ea typeface="Calibri"/>
              <a:cs typeface="Times New Roman"/>
              <a:sym typeface="Calibri"/>
            </a:endParaRPr>
          </a:p>
        </p:txBody>
      </p:sp>
      <p:sp>
        <p:nvSpPr>
          <p:cNvPr id="9" name="Google Shape;129;p16">
            <a:extLst>
              <a:ext uri="{FF2B5EF4-FFF2-40B4-BE49-F238E27FC236}">
                <a16:creationId xmlns:a16="http://schemas.microsoft.com/office/drawing/2014/main" id="{054D3CA1-EBA5-A3BE-FD58-268D593E2D88}"/>
              </a:ext>
            </a:extLst>
          </p:cNvPr>
          <p:cNvSpPr txBox="1"/>
          <p:nvPr/>
        </p:nvSpPr>
        <p:spPr>
          <a:xfrm>
            <a:off x="889271" y="1469864"/>
            <a:ext cx="5754588" cy="2748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1900" b="1" i="0" u="none" strike="noStrike" cap="none" dirty="0">
                <a:solidFill>
                  <a:schemeClr val="tx1"/>
                </a:solidFill>
                <a:latin typeface="Times New Roman"/>
                <a:ea typeface="Inter"/>
                <a:cs typeface="Times New Roman"/>
                <a:sym typeface="Inter"/>
              </a:rPr>
              <a:t>Participants</a:t>
            </a:r>
            <a:r>
              <a:rPr lang="en-US" sz="1900" b="1" dirty="0">
                <a:solidFill>
                  <a:schemeClr val="tx1"/>
                </a:solidFill>
                <a:latin typeface="Times New Roman"/>
                <a:ea typeface="Inter"/>
                <a:cs typeface="Times New Roman"/>
                <a:sym typeface="Inter"/>
              </a:rPr>
              <a:t> (N=105):</a:t>
            </a:r>
            <a:r>
              <a:rPr lang="en-US" sz="1900" b="0" i="0" u="none" strike="noStrike" cap="none" dirty="0">
                <a:solidFill>
                  <a:schemeClr val="tx1"/>
                </a:solidFill>
                <a:latin typeface="Times New Roman"/>
                <a:ea typeface="Inter"/>
                <a:cs typeface="Times New Roman"/>
                <a:sym typeface="Inter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Inter"/>
                <a:cs typeface="Times New Roman"/>
                <a:sym typeface="Inter"/>
              </a:rPr>
              <a:t>college students</a:t>
            </a:r>
            <a:r>
              <a:rPr lang="en-US" sz="1900" b="0" i="0" u="none" strike="noStrike" cap="none" dirty="0">
                <a:solidFill>
                  <a:schemeClr val="tx1"/>
                </a:solidFill>
                <a:latin typeface="Times New Roman"/>
                <a:ea typeface="Inter"/>
                <a:cs typeface="Times New Roman"/>
                <a:sym typeface="Inter"/>
              </a:rPr>
              <a:t> (ages 18–35). </a:t>
            </a:r>
            <a:endParaRPr lang="en-US" sz="1900" b="0" i="0" u="none" strike="noStrike" cap="none" dirty="0">
              <a:solidFill>
                <a:schemeClr val="tx1"/>
              </a:solidFill>
              <a:latin typeface="Times New Roman"/>
              <a:ea typeface="Inter"/>
              <a:cs typeface="Times New Roman"/>
            </a:endParaRPr>
          </a:p>
          <a:p>
            <a:pPr>
              <a:lnSpc>
                <a:spcPct val="160000"/>
              </a:lnSpc>
            </a:pPr>
            <a:r>
              <a:rPr lang="en-US" sz="1900" b="1" dirty="0">
                <a:solidFill>
                  <a:schemeClr val="tx1"/>
                </a:solidFill>
                <a:latin typeface="Times New Roman"/>
                <a:cs typeface="Times New Roman"/>
              </a:rPr>
              <a:t>Tasks: </a:t>
            </a:r>
            <a:r>
              <a:rPr lang="en-US" sz="1900" dirty="0">
                <a:solidFill>
                  <a:schemeClr val="tx1"/>
                </a:solidFill>
                <a:latin typeface="Times New Roman"/>
                <a:cs typeface="Times New Roman"/>
              </a:rPr>
              <a:t>Eight short term and working memory tasks</a:t>
            </a:r>
          </a:p>
          <a:p>
            <a:pPr>
              <a:lnSpc>
                <a:spcPct val="160000"/>
              </a:lnSpc>
            </a:pPr>
            <a:r>
              <a:rPr lang="en-US" sz="1900" dirty="0">
                <a:solidFill>
                  <a:schemeClr val="tx1"/>
                </a:solidFill>
                <a:latin typeface="Times New Roman"/>
                <a:cs typeface="Times New Roman"/>
              </a:rPr>
              <a:t>- Word recall tasks used open stimulus pool for TBR items.</a:t>
            </a:r>
          </a:p>
          <a:p>
            <a:r>
              <a:rPr lang="en-US" sz="1900" dirty="0">
                <a:solidFill>
                  <a:schemeClr val="tx1"/>
                </a:solidFill>
                <a:latin typeface="Times New Roman"/>
                <a:cs typeface="Times New Roman"/>
              </a:rPr>
              <a:t>- Trials: 3 practice + 9 experimental per task.</a:t>
            </a:r>
            <a:br>
              <a:rPr lang="en-US" sz="190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endParaRPr lang="en-US" sz="19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sz="1900" b="1" dirty="0">
                <a:solidFill>
                  <a:schemeClr val="tx1"/>
                </a:solidFill>
                <a:latin typeface="Times New Roman"/>
                <a:cs typeface="Times New Roman"/>
              </a:rPr>
              <a:t>Conditions:</a:t>
            </a:r>
            <a:r>
              <a:rPr lang="en-US" sz="1900" dirty="0">
                <a:solidFill>
                  <a:schemeClr val="tx1"/>
                </a:solidFill>
                <a:latin typeface="Times New Roman"/>
                <a:cs typeface="Times New Roman"/>
              </a:rPr>
              <a:t> CS, SS, and Quiet.</a:t>
            </a:r>
          </a:p>
        </p:txBody>
      </p:sp>
      <p:sp>
        <p:nvSpPr>
          <p:cNvPr id="11" name="Google Shape;131;p16">
            <a:extLst>
              <a:ext uri="{FF2B5EF4-FFF2-40B4-BE49-F238E27FC236}">
                <a16:creationId xmlns:a16="http://schemas.microsoft.com/office/drawing/2014/main" id="{E1BA241B-5655-9256-2D17-1A547E7960AC}"/>
              </a:ext>
            </a:extLst>
          </p:cNvPr>
          <p:cNvSpPr txBox="1"/>
          <p:nvPr/>
        </p:nvSpPr>
        <p:spPr>
          <a:xfrm>
            <a:off x="816286" y="4403251"/>
            <a:ext cx="5754588" cy="93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none" strike="noStrike" cap="none" dirty="0">
                <a:latin typeface="Times New Roman"/>
                <a:ea typeface="Inter"/>
                <a:cs typeface="Times New Roman"/>
                <a:sym typeface="Inter"/>
              </a:rPr>
              <a:t>Strategy Lesson:</a:t>
            </a:r>
            <a:r>
              <a:rPr lang="en-US" sz="1900" b="0" i="0" u="none" strike="noStrike" cap="none" dirty="0">
                <a:latin typeface="Times New Roman"/>
                <a:ea typeface="Inter"/>
                <a:cs typeface="Times New Roman"/>
                <a:sym typeface="Inter"/>
              </a:rPr>
              <a:t> Guided lesson on nine common memory strategies (e.g., rehearsal, imagery, checklist).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13" name="Google Shape;133;p16">
            <a:extLst>
              <a:ext uri="{FF2B5EF4-FFF2-40B4-BE49-F238E27FC236}">
                <a16:creationId xmlns:a16="http://schemas.microsoft.com/office/drawing/2014/main" id="{B9277C8B-9F20-7528-5262-A92D0F034F92}"/>
              </a:ext>
            </a:extLst>
          </p:cNvPr>
          <p:cNvSpPr txBox="1"/>
          <p:nvPr/>
        </p:nvSpPr>
        <p:spPr>
          <a:xfrm>
            <a:off x="816286" y="5284757"/>
            <a:ext cx="5754588" cy="140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none" strike="noStrike" cap="none" dirty="0">
                <a:latin typeface="Times New Roman"/>
                <a:ea typeface="Inter"/>
                <a:cs typeface="Times New Roman"/>
                <a:sym typeface="Inter"/>
              </a:rPr>
              <a:t>Strategy Reporting:</a:t>
            </a:r>
            <a:r>
              <a:rPr lang="en-US" sz="1900" b="0" i="0" u="none" strike="noStrike" cap="none" dirty="0">
                <a:latin typeface="Times New Roman"/>
                <a:ea typeface="Inter"/>
                <a:cs typeface="Times New Roman"/>
                <a:sym typeface="Inter"/>
              </a:rPr>
              <a:t> Participants chose and practiced a strategy before each task and reported consistency afterward.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22" name="Google Shape;142;p16">
            <a:extLst>
              <a:ext uri="{FF2B5EF4-FFF2-40B4-BE49-F238E27FC236}">
                <a16:creationId xmlns:a16="http://schemas.microsoft.com/office/drawing/2014/main" id="{A2F29A8B-1D3A-A357-FEA2-B978351263F0}"/>
              </a:ext>
            </a:extLst>
          </p:cNvPr>
          <p:cNvSpPr txBox="1"/>
          <p:nvPr/>
        </p:nvSpPr>
        <p:spPr>
          <a:xfrm>
            <a:off x="7956069" y="2116898"/>
            <a:ext cx="3274962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sng" strike="noStrike" cap="none" dirty="0">
                <a:solidFill>
                  <a:srgbClr val="1E293B"/>
                </a:solidFill>
                <a:latin typeface="Times New Roman"/>
                <a:ea typeface="Inter"/>
                <a:cs typeface="Times New Roman"/>
                <a:sym typeface="Inter"/>
              </a:rPr>
              <a:t>Ordered Tasks</a:t>
            </a:r>
            <a:endParaRPr sz="1900" u="sng" dirty="0">
              <a:latin typeface="Times New Roman"/>
              <a:cs typeface="Times New Roman"/>
            </a:endParaRPr>
          </a:p>
        </p:txBody>
      </p:sp>
      <p:sp>
        <p:nvSpPr>
          <p:cNvPr id="23" name="Google Shape;143;p16">
            <a:extLst>
              <a:ext uri="{FF2B5EF4-FFF2-40B4-BE49-F238E27FC236}">
                <a16:creationId xmlns:a16="http://schemas.microsoft.com/office/drawing/2014/main" id="{AB86618A-D15B-1297-EA14-2FFC7048603E}"/>
              </a:ext>
            </a:extLst>
          </p:cNvPr>
          <p:cNvSpPr txBox="1"/>
          <p:nvPr/>
        </p:nvSpPr>
        <p:spPr>
          <a:xfrm>
            <a:off x="7884631" y="4523262"/>
            <a:ext cx="3303537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sng" strike="noStrike" cap="none" dirty="0">
                <a:solidFill>
                  <a:srgbClr val="1E293B"/>
                </a:solidFill>
                <a:latin typeface="Times New Roman"/>
                <a:ea typeface="Inter"/>
                <a:cs typeface="Times New Roman"/>
                <a:sym typeface="Inter"/>
              </a:rPr>
              <a:t>Non-Ordered Tasks</a:t>
            </a:r>
            <a:endParaRPr sz="1900" u="sng" dirty="0">
              <a:latin typeface="Times New Roman"/>
              <a:cs typeface="Times New Roman"/>
            </a:endParaRPr>
          </a:p>
        </p:txBody>
      </p:sp>
      <p:sp>
        <p:nvSpPr>
          <p:cNvPr id="26" name="Google Shape;146;p16">
            <a:extLst>
              <a:ext uri="{FF2B5EF4-FFF2-40B4-BE49-F238E27FC236}">
                <a16:creationId xmlns:a16="http://schemas.microsoft.com/office/drawing/2014/main" id="{86F4EB94-094A-2A7D-07BD-D7850B20B505}"/>
              </a:ext>
            </a:extLst>
          </p:cNvPr>
          <p:cNvSpPr txBox="1"/>
          <p:nvPr/>
        </p:nvSpPr>
        <p:spPr>
          <a:xfrm>
            <a:off x="7813193" y="2467402"/>
            <a:ext cx="3417837" cy="46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none" strike="noStrike" cap="none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Delayed Serial Recall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28" name="Google Shape;148;p16">
            <a:extLst>
              <a:ext uri="{FF2B5EF4-FFF2-40B4-BE49-F238E27FC236}">
                <a16:creationId xmlns:a16="http://schemas.microsoft.com/office/drawing/2014/main" id="{C3F969B5-0375-328A-7E75-5453C9C9AC5C}"/>
              </a:ext>
            </a:extLst>
          </p:cNvPr>
          <p:cNvSpPr txBox="1"/>
          <p:nvPr/>
        </p:nvSpPr>
        <p:spPr>
          <a:xfrm>
            <a:off x="7813193" y="3010266"/>
            <a:ext cx="3417837" cy="93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none" strike="noStrike" cap="none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N-Back: 3-back continuous updating (Closed Pool)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31" name="Google Shape;151;p16">
            <a:extLst>
              <a:ext uri="{FF2B5EF4-FFF2-40B4-BE49-F238E27FC236}">
                <a16:creationId xmlns:a16="http://schemas.microsoft.com/office/drawing/2014/main" id="{D96DA980-8C68-3525-D22E-DCD1E871A3B0}"/>
              </a:ext>
            </a:extLst>
          </p:cNvPr>
          <p:cNvSpPr txBox="1"/>
          <p:nvPr/>
        </p:nvSpPr>
        <p:spPr>
          <a:xfrm>
            <a:off x="7884631" y="5341095"/>
            <a:ext cx="3417837" cy="93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none" strike="noStrike" cap="none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Delayed Free Recall (Open Pool)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33" name="Google Shape;153;p16">
            <a:extLst>
              <a:ext uri="{FF2B5EF4-FFF2-40B4-BE49-F238E27FC236}">
                <a16:creationId xmlns:a16="http://schemas.microsoft.com/office/drawing/2014/main" id="{C78031CF-7E85-B0C8-0CA6-6FADF4A23AF2}"/>
              </a:ext>
            </a:extLst>
          </p:cNvPr>
          <p:cNvSpPr txBox="1"/>
          <p:nvPr/>
        </p:nvSpPr>
        <p:spPr>
          <a:xfrm>
            <a:off x="7813192" y="4848652"/>
            <a:ext cx="3417837" cy="46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none" strike="noStrike" cap="none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Missing Item (Closed Pool)</a:t>
            </a:r>
            <a:endParaRPr sz="19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573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/>
      <p:bldP spid="11" grpId="0"/>
      <p:bldP spid="13" grpId="0"/>
      <p:bldP spid="22" grpId="0"/>
      <p:bldP spid="23" grpId="0"/>
      <p:bldP spid="26" grpId="0"/>
      <p:bldP spid="28" grpId="0"/>
      <p:bldP spid="31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8EA8E-A978-50A5-186B-ABD4F4B24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5DA8D8-D8C2-FD7A-8110-C0054FFF1652}"/>
              </a:ext>
            </a:extLst>
          </p:cNvPr>
          <p:cNvSpPr txBox="1"/>
          <p:nvPr/>
        </p:nvSpPr>
        <p:spPr>
          <a:xfrm>
            <a:off x="1929897" y="1446876"/>
            <a:ext cx="29317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Times New Roman"/>
                <a:cs typeface="Times New Roman"/>
              </a:rPr>
              <a:t>Strategy Selection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7220E-37CA-8ECA-215F-C2EFB96E4A1C}"/>
              </a:ext>
            </a:extLst>
          </p:cNvPr>
          <p:cNvSpPr/>
          <p:nvPr/>
        </p:nvSpPr>
        <p:spPr>
          <a:xfrm>
            <a:off x="3117191" y="4381580"/>
            <a:ext cx="1860476" cy="78821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/>
                <a:cs typeface="Times New Roman"/>
              </a:rPr>
              <a:t>Rehearsal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C524D58-3D96-D323-DADE-178E80BB0DF0}"/>
              </a:ext>
            </a:extLst>
          </p:cNvPr>
          <p:cNvSpPr/>
          <p:nvPr/>
        </p:nvSpPr>
        <p:spPr>
          <a:xfrm>
            <a:off x="3117190" y="2772768"/>
            <a:ext cx="1826100" cy="7653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/>
                <a:cs typeface="Times New Roman"/>
              </a:rPr>
              <a:t>Other Strategy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CB2A19-2C7E-C6A1-5D19-0A2D8E2F753E}"/>
              </a:ext>
            </a:extLst>
          </p:cNvPr>
          <p:cNvCxnSpPr/>
          <p:nvPr/>
        </p:nvCxnSpPr>
        <p:spPr>
          <a:xfrm>
            <a:off x="5168104" y="748461"/>
            <a:ext cx="18915" cy="558895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9DA506B-D79E-2DB2-F1BF-99D9DFF2C2CB}"/>
              </a:ext>
            </a:extLst>
          </p:cNvPr>
          <p:cNvSpPr txBox="1"/>
          <p:nvPr/>
        </p:nvSpPr>
        <p:spPr>
          <a:xfrm>
            <a:off x="6153896" y="714875"/>
            <a:ext cx="29317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Tasks</a:t>
            </a:r>
          </a:p>
          <a:p>
            <a:pPr algn="ctr"/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757B39-F9D6-70DC-8EF6-88D72696F8C2}"/>
              </a:ext>
            </a:extLst>
          </p:cNvPr>
          <p:cNvSpPr/>
          <p:nvPr/>
        </p:nvSpPr>
        <p:spPr>
          <a:xfrm>
            <a:off x="5540065" y="1486897"/>
            <a:ext cx="1294190" cy="7015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Silence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01287F-7D47-8B4F-9C9E-C44FAA3B5A0F}"/>
              </a:ext>
            </a:extLst>
          </p:cNvPr>
          <p:cNvSpPr/>
          <p:nvPr/>
        </p:nvSpPr>
        <p:spPr>
          <a:xfrm>
            <a:off x="8468064" y="1486897"/>
            <a:ext cx="1294190" cy="714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German 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 (CS)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4E641B2-2CE3-86D5-20E9-4E078E328C76}"/>
              </a:ext>
            </a:extLst>
          </p:cNvPr>
          <p:cNvCxnSpPr/>
          <p:nvPr/>
        </p:nvCxnSpPr>
        <p:spPr>
          <a:xfrm>
            <a:off x="6169017" y="2273087"/>
            <a:ext cx="495904" cy="3265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BA1BC40-C4FF-840F-0168-17B2886FB66B}"/>
              </a:ext>
            </a:extLst>
          </p:cNvPr>
          <p:cNvCxnSpPr>
            <a:cxnSpLocks/>
          </p:cNvCxnSpPr>
          <p:nvPr/>
        </p:nvCxnSpPr>
        <p:spPr>
          <a:xfrm flipH="1">
            <a:off x="8710920" y="2201087"/>
            <a:ext cx="392096" cy="3805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219366E-5BDD-C315-6813-0BB30E0361FD}"/>
              </a:ext>
            </a:extLst>
          </p:cNvPr>
          <p:cNvSpPr/>
          <p:nvPr/>
        </p:nvSpPr>
        <p:spPr>
          <a:xfrm>
            <a:off x="7004065" y="1486897"/>
            <a:ext cx="1294190" cy="7015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Steady Sound (SS)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C6A5E26-27A9-1549-0982-687A489A13DC}"/>
              </a:ext>
            </a:extLst>
          </p:cNvPr>
          <p:cNvCxnSpPr>
            <a:cxnSpLocks/>
          </p:cNvCxnSpPr>
          <p:nvPr/>
        </p:nvCxnSpPr>
        <p:spPr>
          <a:xfrm flipH="1">
            <a:off x="7654920" y="2261087"/>
            <a:ext cx="2096" cy="3805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DB8BC2C-F94A-3B6A-3CDB-8D41A39E1773}"/>
              </a:ext>
            </a:extLst>
          </p:cNvPr>
          <p:cNvSpPr/>
          <p:nvPr/>
        </p:nvSpPr>
        <p:spPr>
          <a:xfrm>
            <a:off x="6614592" y="2886544"/>
            <a:ext cx="2273279" cy="26365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8C48233-7546-4546-1E24-B5B50D3A83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788" t="2964" r="15759" b="-141"/>
          <a:stretch>
            <a:fillRect/>
          </a:stretch>
        </p:blipFill>
        <p:spPr>
          <a:xfrm>
            <a:off x="1853078" y="2259485"/>
            <a:ext cx="1169204" cy="39431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BE3EC04-D2AC-7C44-5C35-06687554463B}"/>
              </a:ext>
            </a:extLst>
          </p:cNvPr>
          <p:cNvSpPr txBox="1"/>
          <p:nvPr/>
        </p:nvSpPr>
        <p:spPr>
          <a:xfrm>
            <a:off x="6398641" y="3118469"/>
            <a:ext cx="27071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Delayed-Serial-Recall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3BA212-E71B-13C7-6B6A-887E40A54757}"/>
              </a:ext>
            </a:extLst>
          </p:cNvPr>
          <p:cNvSpPr txBox="1"/>
          <p:nvPr/>
        </p:nvSpPr>
        <p:spPr>
          <a:xfrm>
            <a:off x="6499921" y="3667178"/>
            <a:ext cx="249976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Delayed-Free-Recall</a:t>
            </a:r>
            <a:endParaRPr lang="en-US" dirty="0"/>
          </a:p>
          <a:p>
            <a:pPr algn="ctr"/>
            <a:endParaRPr lang="en-US" b="1" dirty="0">
              <a:latin typeface="Times New Roman"/>
              <a:cs typeface="Times New Roman"/>
            </a:endParaRPr>
          </a:p>
          <a:p>
            <a:pPr algn="ctr"/>
            <a:r>
              <a:rPr lang="en-US" b="1" dirty="0">
                <a:latin typeface="Times New Roman"/>
                <a:cs typeface="Times New Roman"/>
              </a:rPr>
              <a:t>Missing Item</a:t>
            </a:r>
            <a:endParaRPr lang="en-US" dirty="0"/>
          </a:p>
          <a:p>
            <a:pPr algn="ctr"/>
            <a:endParaRPr lang="en-US" b="1" dirty="0">
              <a:latin typeface="Times New Roman"/>
              <a:cs typeface="Times New Roman"/>
            </a:endParaRPr>
          </a:p>
          <a:p>
            <a:pPr algn="ctr"/>
            <a:r>
              <a:rPr lang="en-US" b="1" dirty="0">
                <a:latin typeface="Times New Roman"/>
                <a:cs typeface="Times New Roman"/>
              </a:rPr>
              <a:t>N Back</a:t>
            </a:r>
            <a:endParaRPr lang="en-US" dirty="0"/>
          </a:p>
          <a:p>
            <a:pPr algn="ctr"/>
            <a:endParaRPr lang="en-US" b="1" dirty="0">
              <a:latin typeface="Times New Roman"/>
              <a:cs typeface="Times New Roman"/>
            </a:endParaRPr>
          </a:p>
          <a:p>
            <a:pPr algn="ctr"/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8" name="Picture 7" descr="Noise - Free music and multimedia icons">
            <a:extLst>
              <a:ext uri="{FF2B5EF4-FFF2-40B4-BE49-F238E27FC236}">
                <a16:creationId xmlns:a16="http://schemas.microsoft.com/office/drawing/2014/main" id="{A299B6D5-34A1-20E9-FFE3-1F6B981F6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731" y="1328413"/>
            <a:ext cx="452138" cy="9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1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animBg="1"/>
      <p:bldP spid="18" grpId="0"/>
      <p:bldP spid="20" grpId="0" animBg="1"/>
      <p:bldP spid="21" grpId="0" animBg="1"/>
      <p:bldP spid="24" grpId="0" animBg="1"/>
      <p:bldP spid="11" grpId="0" animBg="1"/>
      <p:bldP spid="19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158;p17">
            <a:extLst>
              <a:ext uri="{FF2B5EF4-FFF2-40B4-BE49-F238E27FC236}">
                <a16:creationId xmlns:a16="http://schemas.microsoft.com/office/drawing/2014/main" id="{252D6F88-B2D3-772F-7504-8A817D5C61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3887" y="4147155"/>
            <a:ext cx="10663178" cy="64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58;p17">
            <a:extLst>
              <a:ext uri="{FF2B5EF4-FFF2-40B4-BE49-F238E27FC236}">
                <a16:creationId xmlns:a16="http://schemas.microsoft.com/office/drawing/2014/main" id="{A4CC1281-C97B-7D17-119D-AFAA4B3E190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816" y="1790742"/>
            <a:ext cx="10663178" cy="6472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65;p17">
            <a:extLst>
              <a:ext uri="{FF2B5EF4-FFF2-40B4-BE49-F238E27FC236}">
                <a16:creationId xmlns:a16="http://schemas.microsoft.com/office/drawing/2014/main" id="{FEBC4F65-8BB9-7524-C55C-7EACEB49EB2B}"/>
              </a:ext>
            </a:extLst>
          </p:cNvPr>
          <p:cNvSpPr txBox="1"/>
          <p:nvPr/>
        </p:nvSpPr>
        <p:spPr>
          <a:xfrm>
            <a:off x="750542" y="250658"/>
            <a:ext cx="1120140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150" b="1" i="0" u="none" strike="noStrike" cap="none">
                <a:solidFill>
                  <a:srgbClr val="0F172A"/>
                </a:solidFill>
                <a:latin typeface="Times New Roman"/>
                <a:ea typeface="Playfair Display"/>
                <a:cs typeface="Times New Roman"/>
                <a:sym typeface="Playfair Display"/>
              </a:rPr>
              <a:t>Study 1: </a:t>
            </a:r>
            <a:r>
              <a:rPr lang="en-US" sz="3150" b="1">
                <a:solidFill>
                  <a:srgbClr val="0F172A"/>
                </a:solidFill>
                <a:latin typeface="Times New Roman"/>
                <a:ea typeface="Playfair Display"/>
                <a:cs typeface="Times New Roman"/>
                <a:sym typeface="Playfair Display"/>
              </a:rPr>
              <a:t>Sound and Task effects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2" name="Google Shape;166;p17">
            <a:extLst>
              <a:ext uri="{FF2B5EF4-FFF2-40B4-BE49-F238E27FC236}">
                <a16:creationId xmlns:a16="http://schemas.microsoft.com/office/drawing/2014/main" id="{4AD8448A-7486-6ED0-5EA3-BBD2E698CFFE}"/>
              </a:ext>
            </a:extLst>
          </p:cNvPr>
          <p:cNvSpPr txBox="1"/>
          <p:nvPr/>
        </p:nvSpPr>
        <p:spPr>
          <a:xfrm>
            <a:off x="977208" y="1267470"/>
            <a:ext cx="1075134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i="0" u="none" strike="noStrike" cap="none" dirty="0">
                <a:solidFill>
                  <a:srgbClr val="1E293B"/>
                </a:solidFill>
                <a:latin typeface="Times New Roman"/>
                <a:ea typeface="Inter"/>
                <a:cs typeface="Times New Roman"/>
                <a:sym typeface="Inter"/>
              </a:rPr>
              <a:t>Omnibus RM-ANOVA</a:t>
            </a:r>
            <a:r>
              <a:rPr lang="en-US" sz="2000" b="1" dirty="0">
                <a:solidFill>
                  <a:srgbClr val="1E293B"/>
                </a:solidFill>
                <a:latin typeface="Times New Roman"/>
                <a:ea typeface="Inter"/>
                <a:cs typeface="Times New Roman"/>
                <a:sym typeface="Inter"/>
              </a:rPr>
              <a:t> (</a:t>
            </a:r>
            <a:r>
              <a:rPr lang="en-US" sz="2000" b="1" i="0" u="none" strike="noStrike" cap="none" dirty="0">
                <a:solidFill>
                  <a:srgbClr val="1E293B"/>
                </a:solidFill>
                <a:latin typeface="Times New Roman"/>
                <a:ea typeface="Inter"/>
                <a:cs typeface="Times New Roman"/>
                <a:sym typeface="Inter"/>
              </a:rPr>
              <a:t>Sound </a:t>
            </a:r>
            <a:r>
              <a:rPr lang="en-US" sz="2000" b="1" dirty="0">
                <a:solidFill>
                  <a:srgbClr val="1E293B"/>
                </a:solidFill>
                <a:latin typeface="Times New Roman"/>
                <a:ea typeface="Inter"/>
                <a:cs typeface="Times New Roman"/>
                <a:sym typeface="Inter"/>
              </a:rPr>
              <a:t>X Task)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" name="Google Shape;167;p17">
            <a:extLst>
              <a:ext uri="{FF2B5EF4-FFF2-40B4-BE49-F238E27FC236}">
                <a16:creationId xmlns:a16="http://schemas.microsoft.com/office/drawing/2014/main" id="{07A3D9D6-FC5F-A745-2B6E-2A2501A34DE7}"/>
              </a:ext>
            </a:extLst>
          </p:cNvPr>
          <p:cNvSpPr txBox="1"/>
          <p:nvPr/>
        </p:nvSpPr>
        <p:spPr>
          <a:xfrm>
            <a:off x="765788" y="1613118"/>
            <a:ext cx="10239375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000" dirty="0">
              <a:solidFill>
                <a:srgbClr val="475569"/>
              </a:solidFill>
              <a:latin typeface="Times New Roman"/>
              <a:ea typeface="Inter"/>
              <a:sym typeface="Inter"/>
            </a:endParaRPr>
          </a:p>
          <a:p>
            <a:r>
              <a:rPr lang="en-US" sz="2000" b="1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 Significant</a:t>
            </a:r>
            <a:r>
              <a:rPr lang="en-US" sz="2000" b="1" i="0" u="none" strike="noStrike" cap="none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 </a:t>
            </a:r>
            <a:r>
              <a:rPr lang="en-US" sz="2000" b="1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main effect of </a:t>
            </a:r>
            <a:r>
              <a:rPr lang="en-US" sz="2000" b="1" i="0" u="none" strike="noStrike" cap="none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sound</a:t>
            </a:r>
            <a:r>
              <a:rPr lang="en-US" sz="2000" b="1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 </a:t>
            </a:r>
            <a:r>
              <a:rPr lang="en-US" sz="2000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condition</a:t>
            </a:r>
            <a:r>
              <a:rPr lang="en-US" sz="2000" b="0" i="0" u="none" strike="noStrike" cap="none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 </a:t>
            </a:r>
            <a:r>
              <a:rPr lang="en-US" sz="2000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(</a:t>
            </a:r>
            <a:r>
              <a:rPr lang="en-US" sz="2000" b="0" i="1" u="none" strike="noStrike" cap="none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F</a:t>
            </a:r>
            <a:r>
              <a:rPr lang="en-US" sz="2000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(</a:t>
            </a:r>
            <a:r>
              <a:rPr lang="en-US" sz="2000" b="0" i="0" u="none" strike="noStrike" cap="none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2,114) = </a:t>
            </a:r>
            <a:r>
              <a:rPr lang="en-US" sz="2000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12.18</a:t>
            </a:r>
            <a:r>
              <a:rPr lang="en-US" sz="2000" b="0" i="0" u="none" strike="noStrike" cap="none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, </a:t>
            </a:r>
            <a:r>
              <a:rPr lang="en-US" sz="2000" i="0" u="none" strike="noStrike" cap="none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p</a:t>
            </a:r>
            <a:r>
              <a:rPr lang="en-US" sz="2000" b="0" i="0" u="none" strike="noStrike" cap="none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 &lt; .001</a:t>
            </a:r>
            <a:r>
              <a:rPr lang="en-US" sz="2000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)</a:t>
            </a:r>
            <a:endParaRPr lang="en-US" sz="2000" dirty="0">
              <a:solidFill>
                <a:srgbClr val="475569"/>
              </a:solidFill>
              <a:latin typeface="Times New Roman"/>
            </a:endParaRPr>
          </a:p>
          <a:p>
            <a:endParaRPr lang="en-US" sz="2000" dirty="0">
              <a:solidFill>
                <a:srgbClr val="475569"/>
              </a:solidFill>
              <a:latin typeface="Times New Roman"/>
            </a:endParaRPr>
          </a:p>
          <a:p>
            <a:r>
              <a:rPr lang="en-US" sz="2000" dirty="0">
                <a:solidFill>
                  <a:srgbClr val="475569"/>
                </a:solidFill>
                <a:latin typeface="Times New Roman"/>
              </a:rPr>
              <a:t>    CS vs Quiet: </a:t>
            </a:r>
            <a:r>
              <a:rPr lang="en-US" sz="2000" dirty="0">
                <a:solidFill>
                  <a:srgbClr val="475569"/>
                </a:solidFill>
                <a:latin typeface="Times New Roman"/>
                <a:cs typeface="Times New Roman"/>
              </a:rPr>
              <a:t>t(57) = -4.72, p &lt;.001 </a:t>
            </a:r>
            <a:endParaRPr lang="en-US" dirty="0">
              <a:latin typeface="Times New Roman"/>
            </a:endParaRPr>
          </a:p>
          <a:p>
            <a:r>
              <a:rPr lang="en-US" sz="2000" dirty="0">
                <a:solidFill>
                  <a:srgbClr val="475569"/>
                </a:solidFill>
                <a:latin typeface="Times New Roman"/>
              </a:rPr>
              <a:t>    </a:t>
            </a:r>
            <a:endParaRPr lang="en-US" dirty="0">
              <a:latin typeface="Times New Roman"/>
            </a:endParaRPr>
          </a:p>
          <a:p>
            <a:r>
              <a:rPr lang="en-US" sz="2000" dirty="0">
                <a:solidFill>
                  <a:srgbClr val="475569"/>
                </a:solidFill>
                <a:latin typeface="Times New Roman"/>
              </a:rPr>
              <a:t>    SS vs Quiet: </a:t>
            </a:r>
            <a:r>
              <a:rPr lang="en-US" sz="2000" dirty="0">
                <a:solidFill>
                  <a:srgbClr val="475569"/>
                </a:solidFill>
                <a:latin typeface="Times New Roman"/>
                <a:cs typeface="Times New Roman"/>
              </a:rPr>
              <a:t>t(57) = -2.39, p = .020</a:t>
            </a:r>
            <a:endParaRPr lang="en-US" dirty="0">
              <a:latin typeface="Times New Roman"/>
            </a:endParaRPr>
          </a:p>
          <a:p>
            <a:endParaRPr lang="en-US" sz="2000" dirty="0">
              <a:solidFill>
                <a:srgbClr val="475569"/>
              </a:solidFill>
              <a:latin typeface="Times New Roman"/>
              <a:cs typeface="Times New Roman"/>
            </a:endParaRPr>
          </a:p>
          <a:p>
            <a:r>
              <a:rPr lang="en-US" sz="2000" dirty="0">
                <a:solidFill>
                  <a:srgbClr val="475569"/>
                </a:solidFill>
                <a:latin typeface="Times New Roman"/>
              </a:rPr>
              <a:t>    CS vs SS (Changing-State effect): t(</a:t>
            </a:r>
            <a:r>
              <a:rPr lang="en-US" sz="2000" dirty="0">
                <a:solidFill>
                  <a:srgbClr val="475569"/>
                </a:solidFill>
                <a:latin typeface="Times New Roman"/>
                <a:cs typeface="Times New Roman"/>
              </a:rPr>
              <a:t>57) = -2.68, p = .010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F22B86-B342-57C7-69F7-244E2D0B71F1}"/>
              </a:ext>
            </a:extLst>
          </p:cNvPr>
          <p:cNvSpPr txBox="1"/>
          <p:nvPr/>
        </p:nvSpPr>
        <p:spPr>
          <a:xfrm>
            <a:off x="974934" y="4278466"/>
            <a:ext cx="97692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475569"/>
                </a:solidFill>
                <a:latin typeface="Times New Roman"/>
                <a:cs typeface="Times New Roman"/>
              </a:rPr>
              <a:t>No </a:t>
            </a:r>
            <a:r>
              <a:rPr lang="en-US" sz="2000" dirty="0">
                <a:solidFill>
                  <a:srgbClr val="475569"/>
                </a:solidFill>
                <a:latin typeface="Times New Roman"/>
                <a:cs typeface="Times New Roman"/>
              </a:rPr>
              <a:t>Task X sound interaction (</a:t>
            </a:r>
            <a:r>
              <a:rPr lang="en-US" sz="2000" dirty="0">
                <a:latin typeface="Times New Roman"/>
                <a:cs typeface="Times New Roman"/>
              </a:rPr>
              <a:t>p = .263)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2E6FA-4D58-960C-21D1-AEE8C6AD9B02}"/>
              </a:ext>
            </a:extLst>
          </p:cNvPr>
          <p:cNvSpPr txBox="1"/>
          <p:nvPr/>
        </p:nvSpPr>
        <p:spPr>
          <a:xfrm>
            <a:off x="1714499" y="4866191"/>
            <a:ext cx="92906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The changing-state effect persisted for both ordered and non-ordered task demands.</a:t>
            </a:r>
          </a:p>
        </p:txBody>
      </p:sp>
    </p:spTree>
    <p:extLst>
      <p:ext uri="{BB962C8B-B14F-4D97-AF65-F5344CB8AC3E}">
        <p14:creationId xmlns:p14="http://schemas.microsoft.com/office/powerpoint/2010/main" val="206415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7A33B-C5E2-7AFA-6313-161222DD0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7;p18">
            <a:extLst>
              <a:ext uri="{FF2B5EF4-FFF2-40B4-BE49-F238E27FC236}">
                <a16:creationId xmlns:a16="http://schemas.microsoft.com/office/drawing/2014/main" id="{B04F7BAA-1F2A-7F9C-00E3-8AA2E697BF42}"/>
              </a:ext>
            </a:extLst>
          </p:cNvPr>
          <p:cNvSpPr txBox="1"/>
          <p:nvPr/>
        </p:nvSpPr>
        <p:spPr>
          <a:xfrm>
            <a:off x="607309" y="365244"/>
            <a:ext cx="1120140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150" b="1" i="0" u="none" strike="noStrike" cap="none" dirty="0">
                <a:solidFill>
                  <a:srgbClr val="0F172A"/>
                </a:solidFill>
                <a:latin typeface="Times New Roman"/>
                <a:ea typeface="Playfair Display"/>
                <a:cs typeface="Times New Roman"/>
                <a:sym typeface="Playfair Display"/>
              </a:rPr>
              <a:t>Study 1: Strategy Analysis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3E4CD5-7679-E13B-2AE5-5A424FA35C80}"/>
              </a:ext>
            </a:extLst>
          </p:cNvPr>
          <p:cNvSpPr txBox="1"/>
          <p:nvPr/>
        </p:nvSpPr>
        <p:spPr>
          <a:xfrm>
            <a:off x="5981413" y="1710203"/>
            <a:ext cx="5969955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latin typeface="Times New Roman"/>
                <a:ea typeface="+mn-lt"/>
                <a:cs typeface="Times New Roman"/>
              </a:rPr>
              <a:t>No overall sound × strategy group interaction:</a:t>
            </a:r>
            <a:r>
              <a:rPr lang="en-US" dirty="0">
                <a:latin typeface="Times New Roman"/>
                <a:ea typeface="+mn-lt"/>
                <a:cs typeface="Times New Roman"/>
              </a:rPr>
              <a:t> There was no main effect of strategy on performance, and strategy group did not moderate the ISE.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Times New Roman"/>
              <a:ea typeface="+mn-lt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err="1">
                <a:latin typeface="Times New Roman"/>
                <a:ea typeface="+mn-lt"/>
                <a:cs typeface="+mn-lt"/>
              </a:rPr>
              <a:t>Rehearsers</a:t>
            </a:r>
            <a:r>
              <a:rPr lang="en-US" b="1" dirty="0">
                <a:latin typeface="Times New Roman"/>
                <a:ea typeface="+mn-lt"/>
                <a:cs typeface="+mn-lt"/>
              </a:rPr>
              <a:t> and Non-</a:t>
            </a:r>
            <a:r>
              <a:rPr lang="en-US" b="1" dirty="0" err="1">
                <a:latin typeface="Times New Roman"/>
                <a:ea typeface="+mn-lt"/>
                <a:cs typeface="+mn-lt"/>
              </a:rPr>
              <a:t>Rehearsers</a:t>
            </a:r>
            <a:r>
              <a:rPr lang="en-US" b="1" dirty="0">
                <a:latin typeface="Times New Roman"/>
                <a:ea typeface="+mn-lt"/>
                <a:cs typeface="+mn-lt"/>
              </a:rPr>
              <a:t> both showed a strong ISE</a:t>
            </a:r>
            <a:r>
              <a:rPr lang="en-US" dirty="0">
                <a:latin typeface="Times New Roman"/>
                <a:ea typeface="+mn-lt"/>
                <a:cs typeface="+mn-lt"/>
              </a:rPr>
              <a:t>:</a:t>
            </a:r>
            <a:r>
              <a:rPr lang="en-US" dirty="0">
                <a:latin typeface="Times New Roman"/>
                <a:ea typeface="+mn-lt"/>
                <a:cs typeface="Times New Roman"/>
              </a:rPr>
              <a:t> Consistent CS and SS effects on both ordered and non-ordered tasks, with SS impairing performance but to a smaller extent.</a:t>
            </a:r>
            <a:endParaRPr lang="en-US" dirty="0"/>
          </a:p>
          <a:p>
            <a:pPr>
              <a:buFont typeface="Arial"/>
              <a:buChar char="•"/>
            </a:pPr>
            <a:endParaRPr lang="en-US" dirty="0">
              <a:latin typeface="Times New Roman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Times New Roman"/>
                <a:ea typeface="+mn-lt"/>
                <a:cs typeface="+mn-lt"/>
              </a:rPr>
              <a:t>Changing-state effects (CS &gt; SS) </a:t>
            </a:r>
            <a:r>
              <a:rPr lang="en-US" dirty="0">
                <a:latin typeface="Times New Roman"/>
                <a:ea typeface="+mn-lt"/>
                <a:cs typeface="+mn-lt"/>
              </a:rPr>
              <a:t>were more pronounced in </a:t>
            </a:r>
            <a:r>
              <a:rPr lang="en-US" dirty="0" err="1">
                <a:latin typeface="Times New Roman"/>
                <a:ea typeface="+mn-lt"/>
                <a:cs typeface="+mn-lt"/>
              </a:rPr>
              <a:t>rehearsers</a:t>
            </a:r>
            <a:r>
              <a:rPr lang="en-US" dirty="0">
                <a:latin typeface="Times New Roman"/>
                <a:ea typeface="+mn-lt"/>
                <a:cs typeface="+mn-lt"/>
              </a:rPr>
              <a:t>, but were also significant in non-</a:t>
            </a:r>
            <a:r>
              <a:rPr lang="en-US" dirty="0" err="1">
                <a:latin typeface="Times New Roman"/>
                <a:ea typeface="+mn-lt"/>
                <a:cs typeface="+mn-lt"/>
              </a:rPr>
              <a:t>rehearsers</a:t>
            </a:r>
            <a:r>
              <a:rPr lang="en-US" dirty="0">
                <a:latin typeface="Times New Roman"/>
                <a:ea typeface="+mn-lt"/>
                <a:cs typeface="+mn-lt"/>
              </a:rPr>
              <a:t> (even for non-ordered tasks)</a:t>
            </a:r>
            <a:endParaRPr lang="en-US" dirty="0">
              <a:latin typeface="Times New Roman"/>
              <a:ea typeface="+mn-lt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endParaRPr lang="en-US" dirty="0">
              <a:latin typeface="Times New Roman"/>
              <a:cs typeface="Times New Roman"/>
            </a:endParaRPr>
          </a:p>
          <a:p>
            <a:pPr marL="228600" indent="-228600">
              <a:buFont typeface="Arial"/>
              <a:buChar char="•"/>
            </a:pPr>
            <a:endParaRPr lang="en-US" dirty="0">
              <a:latin typeface="Times New Roman"/>
              <a:cs typeface="Times New Roman"/>
            </a:endParaRPr>
          </a:p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E26D01-3078-CADC-7D42-472488356E55}"/>
              </a:ext>
            </a:extLst>
          </p:cNvPr>
          <p:cNvGrpSpPr/>
          <p:nvPr/>
        </p:nvGrpSpPr>
        <p:grpSpPr>
          <a:xfrm>
            <a:off x="261491" y="1144636"/>
            <a:ext cx="5595960" cy="4826298"/>
            <a:chOff x="1964532" y="236180"/>
            <a:chExt cx="7223087" cy="5433665"/>
          </a:xfrm>
        </p:grpSpPr>
        <p:pic>
          <p:nvPicPr>
            <p:cNvPr id="5" name="Picture 4" descr="A graph of different tasks&#10;&#10;AI-generated content may be incorrect.">
              <a:extLst>
                <a:ext uri="{FF2B5EF4-FFF2-40B4-BE49-F238E27FC236}">
                  <a16:creationId xmlns:a16="http://schemas.microsoft.com/office/drawing/2014/main" id="{8901E991-D142-D1DB-FED1-F21A32E3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5283" r="47346" b="219"/>
            <a:stretch>
              <a:fillRect/>
            </a:stretch>
          </p:blipFill>
          <p:spPr>
            <a:xfrm>
              <a:off x="3077766" y="236180"/>
              <a:ext cx="2732488" cy="543313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A graph of different tasks&#10;&#10;AI-generated content may be incorrect.">
              <a:extLst>
                <a:ext uri="{FF2B5EF4-FFF2-40B4-BE49-F238E27FC236}">
                  <a16:creationId xmlns:a16="http://schemas.microsoft.com/office/drawing/2014/main" id="{69D281A3-7C0C-23F6-2FB5-0574ECA09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862" r="85987" b="219"/>
            <a:stretch>
              <a:fillRect/>
            </a:stretch>
          </p:blipFill>
          <p:spPr>
            <a:xfrm>
              <a:off x="1964532" y="236180"/>
              <a:ext cx="1113246" cy="543313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 descr="A graph of different tasks&#10;&#10;AI-generated content may be incorrect.">
              <a:extLst>
                <a:ext uri="{FF2B5EF4-FFF2-40B4-BE49-F238E27FC236}">
                  <a16:creationId xmlns:a16="http://schemas.microsoft.com/office/drawing/2014/main" id="{2E61FF17-59FC-E888-C9AF-EE60F9931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4200" r="1969" b="328"/>
            <a:stretch>
              <a:fillRect/>
            </a:stretch>
          </p:blipFill>
          <p:spPr>
            <a:xfrm>
              <a:off x="5788065" y="236180"/>
              <a:ext cx="3399554" cy="543366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7602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4;p13">
            <a:extLst>
              <a:ext uri="{FF2B5EF4-FFF2-40B4-BE49-F238E27FC236}">
                <a16:creationId xmlns:a16="http://schemas.microsoft.com/office/drawing/2014/main" id="{54E4EC35-D6F5-5EBC-F614-F1B8753E86E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6775" y="1811800"/>
            <a:ext cx="4910913" cy="446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85;p13">
            <a:extLst>
              <a:ext uri="{FF2B5EF4-FFF2-40B4-BE49-F238E27FC236}">
                <a16:creationId xmlns:a16="http://schemas.microsoft.com/office/drawing/2014/main" id="{32DCE901-ABCE-D7C8-BC6D-A00D4374F5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4375" y="1811802"/>
            <a:ext cx="5048250" cy="4468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86;p13">
            <a:extLst>
              <a:ext uri="{FF2B5EF4-FFF2-40B4-BE49-F238E27FC236}">
                <a16:creationId xmlns:a16="http://schemas.microsoft.com/office/drawing/2014/main" id="{B02282CF-510B-013B-F47C-DB2AE0C33D1B}"/>
              </a:ext>
            </a:extLst>
          </p:cNvPr>
          <p:cNvSpPr txBox="1"/>
          <p:nvPr/>
        </p:nvSpPr>
        <p:spPr>
          <a:xfrm>
            <a:off x="762000" y="571500"/>
            <a:ext cx="1120140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i="0" u="none" strike="noStrike" cap="none" dirty="0">
                <a:solidFill>
                  <a:srgbClr val="0F172A"/>
                </a:solidFill>
                <a:latin typeface="Times New Roman"/>
                <a:ea typeface="Playfair Display"/>
                <a:cs typeface="Times New Roman"/>
                <a:sym typeface="Playfair Display"/>
              </a:rPr>
              <a:t>Study 1 Discussion: </a:t>
            </a:r>
            <a:r>
              <a:rPr lang="en-US" sz="3150" b="1" i="0" u="none" strike="noStrike" cap="none" dirty="0">
                <a:solidFill>
                  <a:srgbClr val="0F172A"/>
                </a:solidFill>
                <a:latin typeface="Times New Roman"/>
                <a:ea typeface="Playfair Display"/>
                <a:cs typeface="Times New Roman"/>
                <a:sym typeface="Playfair Display"/>
              </a:rPr>
              <a:t>Evaluating the Serial Rehearsal Account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6" name="Google Shape;88;p13">
            <a:extLst>
              <a:ext uri="{FF2B5EF4-FFF2-40B4-BE49-F238E27FC236}">
                <a16:creationId xmlns:a16="http://schemas.microsoft.com/office/drawing/2014/main" id="{9FDF44BE-2A3E-3A30-2560-3F1AFBE5C51F}"/>
              </a:ext>
            </a:extLst>
          </p:cNvPr>
          <p:cNvSpPr txBox="1"/>
          <p:nvPr/>
        </p:nvSpPr>
        <p:spPr>
          <a:xfrm>
            <a:off x="1276850" y="2155709"/>
            <a:ext cx="41529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1E293B"/>
                </a:solidFill>
                <a:latin typeface="Times New Roman"/>
                <a:ea typeface="Inter"/>
                <a:cs typeface="Times New Roman"/>
                <a:sym typeface="Inter"/>
              </a:rPr>
              <a:t>Support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Google Shape;89;p13">
            <a:extLst>
              <a:ext uri="{FF2B5EF4-FFF2-40B4-BE49-F238E27FC236}">
                <a16:creationId xmlns:a16="http://schemas.microsoft.com/office/drawing/2014/main" id="{E4ED920D-8E07-3DEC-6E8E-497E77F3FBB1}"/>
              </a:ext>
            </a:extLst>
          </p:cNvPr>
          <p:cNvSpPr/>
          <p:nvPr/>
        </p:nvSpPr>
        <p:spPr>
          <a:xfrm>
            <a:off x="972050" y="2506380"/>
            <a:ext cx="4457700" cy="1590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Calibri"/>
              <a:cs typeface="Times New Roman"/>
              <a:sym typeface="Calibri"/>
            </a:endParaRPr>
          </a:p>
        </p:txBody>
      </p:sp>
      <p:sp>
        <p:nvSpPr>
          <p:cNvPr id="8" name="Google Shape;90;p13">
            <a:extLst>
              <a:ext uri="{FF2B5EF4-FFF2-40B4-BE49-F238E27FC236}">
                <a16:creationId xmlns:a16="http://schemas.microsoft.com/office/drawing/2014/main" id="{9746E6B4-C895-D0DC-B192-27DC0973674F}"/>
              </a:ext>
            </a:extLst>
          </p:cNvPr>
          <p:cNvSpPr txBox="1"/>
          <p:nvPr/>
        </p:nvSpPr>
        <p:spPr>
          <a:xfrm>
            <a:off x="6934450" y="2069305"/>
            <a:ext cx="41529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1E293B"/>
                </a:solidFill>
                <a:latin typeface="Times New Roman"/>
                <a:ea typeface="Inter"/>
                <a:cs typeface="Times New Roman"/>
                <a:sym typeface="Inter"/>
              </a:rPr>
              <a:t>Challenges</a:t>
            </a:r>
            <a:r>
              <a:rPr lang="en-US" sz="2000" b="1" i="0" u="none" strike="noStrike" cap="none" dirty="0">
                <a:solidFill>
                  <a:srgbClr val="1E293B"/>
                </a:solidFill>
                <a:latin typeface="Times New Roman"/>
                <a:ea typeface="Inter"/>
                <a:cs typeface="Times New Roman"/>
                <a:sym typeface="Inter"/>
              </a:rPr>
              <a:t> 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Google Shape;91;p13">
            <a:extLst>
              <a:ext uri="{FF2B5EF4-FFF2-40B4-BE49-F238E27FC236}">
                <a16:creationId xmlns:a16="http://schemas.microsoft.com/office/drawing/2014/main" id="{B8E33AA6-735F-CF38-7B60-5779A7C2D0C0}"/>
              </a:ext>
            </a:extLst>
          </p:cNvPr>
          <p:cNvSpPr/>
          <p:nvPr/>
        </p:nvSpPr>
        <p:spPr>
          <a:xfrm>
            <a:off x="6629650" y="2419976"/>
            <a:ext cx="4457700" cy="1590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Calibri"/>
              <a:cs typeface="Times New Roman"/>
              <a:sym typeface="Calibri"/>
            </a:endParaRPr>
          </a:p>
        </p:txBody>
      </p:sp>
      <p:pic>
        <p:nvPicPr>
          <p:cNvPr id="10" name="Google Shape;92;p13">
            <a:extLst>
              <a:ext uri="{FF2B5EF4-FFF2-40B4-BE49-F238E27FC236}">
                <a16:creationId xmlns:a16="http://schemas.microsoft.com/office/drawing/2014/main" id="{B666E9E0-1A34-089C-E25F-4AF48687EB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2050" y="2198343"/>
            <a:ext cx="209550" cy="17376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93;p13">
            <a:extLst>
              <a:ext uri="{FF2B5EF4-FFF2-40B4-BE49-F238E27FC236}">
                <a16:creationId xmlns:a16="http://schemas.microsoft.com/office/drawing/2014/main" id="{346C9951-92C6-EC21-1DE6-32E6F5E80DA0}"/>
              </a:ext>
            </a:extLst>
          </p:cNvPr>
          <p:cNvSpPr txBox="1"/>
          <p:nvPr/>
        </p:nvSpPr>
        <p:spPr>
          <a:xfrm>
            <a:off x="903381" y="2441795"/>
            <a:ext cx="4457700" cy="1228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Calibri"/>
              </a:rPr>
            </a:br>
            <a:r>
              <a:rPr lang="en-US" sz="2000" b="1" i="0" u="none" strike="noStrike" cap="none" dirty="0">
                <a:solidFill>
                  <a:srgbClr val="166534"/>
                </a:solidFill>
                <a:latin typeface="Times New Roman"/>
                <a:ea typeface="Inter"/>
                <a:cs typeface="Times New Roman"/>
                <a:sym typeface="Inter"/>
              </a:rPr>
              <a:t>CS disrupts Ordered Tasks</a:t>
            </a:r>
            <a:r>
              <a:rPr lang="en-US" sz="2000" b="1" i="0" u="none" strike="noStrike" cap="none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:</a:t>
            </a:r>
            <a:r>
              <a:rPr lang="en-US" sz="2000" b="0" i="0" u="none" strike="noStrike" cap="none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 </a:t>
            </a:r>
            <a:r>
              <a:rPr lang="en-US" sz="2000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A</a:t>
            </a:r>
            <a:r>
              <a:rPr lang="en-US" sz="2000" b="0" i="0" u="none" strike="noStrike" cap="none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ll showed significant CS impairment relative to Quiet.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2" name="Google Shape;94;p13">
            <a:extLst>
              <a:ext uri="{FF2B5EF4-FFF2-40B4-BE49-F238E27FC236}">
                <a16:creationId xmlns:a16="http://schemas.microsoft.com/office/drawing/2014/main" id="{EE0EC349-A1A4-065A-14B8-C59C134597BF}"/>
              </a:ext>
            </a:extLst>
          </p:cNvPr>
          <p:cNvSpPr txBox="1"/>
          <p:nvPr/>
        </p:nvSpPr>
        <p:spPr>
          <a:xfrm>
            <a:off x="903381" y="4016032"/>
            <a:ext cx="4457700" cy="81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166534"/>
                </a:solidFill>
                <a:latin typeface="Times New Roman"/>
                <a:ea typeface="Inter"/>
                <a:cs typeface="Times New Roman"/>
                <a:sym typeface="Inter"/>
              </a:rPr>
              <a:t>Changing-State Effect:</a:t>
            </a:r>
            <a:r>
              <a:rPr lang="en-US" sz="2000" b="0" i="0" u="none" strike="noStrike" cap="none" dirty="0">
                <a:solidFill>
                  <a:srgbClr val="166534"/>
                </a:solidFill>
                <a:latin typeface="Times New Roman"/>
                <a:ea typeface="Inter"/>
                <a:cs typeface="Times New Roman"/>
                <a:sym typeface="Inter"/>
              </a:rPr>
              <a:t> </a:t>
            </a:r>
            <a:r>
              <a:rPr lang="en-US" sz="2000" b="0" i="0" u="none" strike="noStrike" cap="none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A clear CS &gt; SS pattern emerged on ordered tasks</a:t>
            </a:r>
            <a:r>
              <a:rPr lang="en-US" sz="2000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. 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3" name="Google Shape;95;p13">
            <a:extLst>
              <a:ext uri="{FF2B5EF4-FFF2-40B4-BE49-F238E27FC236}">
                <a16:creationId xmlns:a16="http://schemas.microsoft.com/office/drawing/2014/main" id="{8B1AD255-E177-7ED7-B112-129C00FBB759}"/>
              </a:ext>
            </a:extLst>
          </p:cNvPr>
          <p:cNvSpPr txBox="1"/>
          <p:nvPr/>
        </p:nvSpPr>
        <p:spPr>
          <a:xfrm>
            <a:off x="903381" y="5183998"/>
            <a:ext cx="4457700" cy="81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166534"/>
                </a:solidFill>
                <a:latin typeface="Times New Roman"/>
                <a:ea typeface="Inter"/>
                <a:cs typeface="Times New Roman"/>
                <a:sym typeface="Inter"/>
              </a:rPr>
              <a:t>Strategy:</a:t>
            </a:r>
            <a:r>
              <a:rPr lang="en-US" sz="2000" b="0" i="0" u="none" strike="noStrike" cap="none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 </a:t>
            </a:r>
            <a:r>
              <a:rPr lang="en-US" sz="2000" b="0" i="0" u="none" strike="noStrike" cap="none" dirty="0" err="1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Rehearsers</a:t>
            </a:r>
            <a:r>
              <a:rPr lang="en-US" sz="2000" b="0" i="0" u="none" strike="noStrike" cap="none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 showed </a:t>
            </a:r>
            <a:r>
              <a:rPr lang="en-US" sz="2000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a relatively</a:t>
            </a:r>
            <a:r>
              <a:rPr lang="en-US" sz="2000" b="0" i="0" u="none" strike="noStrike" cap="none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 larger CS &gt; SS difference on ordered tasks.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4" name="Google Shape;96;p13">
            <a:extLst>
              <a:ext uri="{FF2B5EF4-FFF2-40B4-BE49-F238E27FC236}">
                <a16:creationId xmlns:a16="http://schemas.microsoft.com/office/drawing/2014/main" id="{56938078-9D31-8F61-F4B6-99169C29AF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29650" y="2111940"/>
            <a:ext cx="209550" cy="17376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97;p13">
            <a:extLst>
              <a:ext uri="{FF2B5EF4-FFF2-40B4-BE49-F238E27FC236}">
                <a16:creationId xmlns:a16="http://schemas.microsoft.com/office/drawing/2014/main" id="{E98CF551-5993-6337-B013-1D8E13937C69}"/>
              </a:ext>
            </a:extLst>
          </p:cNvPr>
          <p:cNvSpPr txBox="1"/>
          <p:nvPr/>
        </p:nvSpPr>
        <p:spPr>
          <a:xfrm>
            <a:off x="6629650" y="2805252"/>
            <a:ext cx="4457700" cy="81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991B1B"/>
                </a:solidFill>
                <a:latin typeface="Times New Roman"/>
                <a:ea typeface="Inter"/>
                <a:cs typeface="Times New Roman"/>
                <a:sym typeface="Inter"/>
              </a:rPr>
              <a:t>SS Disruption</a:t>
            </a:r>
            <a:r>
              <a:rPr lang="en-US" sz="2000" b="1" i="0" u="none" strike="noStrike" cap="none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:</a:t>
            </a:r>
            <a:r>
              <a:rPr lang="en-US" sz="2000" b="0" i="0" u="none" strike="noStrike" cap="none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 SS sounds also disrupted ordered tasks.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6" name="Google Shape;98;p13">
            <a:extLst>
              <a:ext uri="{FF2B5EF4-FFF2-40B4-BE49-F238E27FC236}">
                <a16:creationId xmlns:a16="http://schemas.microsoft.com/office/drawing/2014/main" id="{7A6F6A1A-DD75-1359-7AA9-95B8F2F932A8}"/>
              </a:ext>
            </a:extLst>
          </p:cNvPr>
          <p:cNvSpPr txBox="1"/>
          <p:nvPr/>
        </p:nvSpPr>
        <p:spPr>
          <a:xfrm>
            <a:off x="6629650" y="3771707"/>
            <a:ext cx="4457700" cy="1228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991B1B"/>
                </a:solidFill>
                <a:latin typeface="Times New Roman"/>
                <a:ea typeface="Inter"/>
                <a:cs typeface="Times New Roman"/>
                <a:sym typeface="Inter"/>
              </a:rPr>
              <a:t>Non-Rehearsal</a:t>
            </a:r>
            <a:r>
              <a:rPr lang="en-US" sz="2000" b="1" i="0" u="none" strike="noStrike" cap="none" dirty="0">
                <a:solidFill>
                  <a:srgbClr val="991B1B"/>
                </a:solidFill>
                <a:latin typeface="Times New Roman"/>
                <a:ea typeface="Inter"/>
                <a:cs typeface="Times New Roman"/>
                <a:sym typeface="Inter"/>
              </a:rPr>
              <a:t>:</a:t>
            </a:r>
            <a:r>
              <a:rPr lang="en-US" sz="2000" b="0" i="0" u="none" strike="noStrike" cap="none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 Non-</a:t>
            </a:r>
            <a:r>
              <a:rPr lang="en-US" sz="2000" b="0" i="0" u="none" strike="noStrike" cap="none" dirty="0" err="1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rehearsers</a:t>
            </a:r>
            <a:r>
              <a:rPr lang="en-US" sz="2000" b="0" i="0" u="none" strike="noStrike" cap="none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 were disrupted by both CS and SS (Theory predicts immunity).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7" name="Google Shape;99;p13">
            <a:extLst>
              <a:ext uri="{FF2B5EF4-FFF2-40B4-BE49-F238E27FC236}">
                <a16:creationId xmlns:a16="http://schemas.microsoft.com/office/drawing/2014/main" id="{E4ED081D-581B-2E7A-2EF1-9ECFB48BD22E}"/>
              </a:ext>
            </a:extLst>
          </p:cNvPr>
          <p:cNvSpPr txBox="1"/>
          <p:nvPr/>
        </p:nvSpPr>
        <p:spPr>
          <a:xfrm>
            <a:off x="6629650" y="4763498"/>
            <a:ext cx="4457700" cy="1228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Calibri"/>
              </a:rPr>
            </a:br>
            <a:r>
              <a:rPr lang="en-US" sz="2000" b="1" i="0" u="none" strike="noStrike" cap="none" dirty="0">
                <a:solidFill>
                  <a:srgbClr val="991B1B"/>
                </a:solidFill>
                <a:latin typeface="Times New Roman"/>
                <a:ea typeface="Inter"/>
                <a:cs typeface="Times New Roman"/>
                <a:sym typeface="Inter"/>
              </a:rPr>
              <a:t>Non-Ordered </a:t>
            </a:r>
            <a:r>
              <a:rPr lang="en-US" sz="2000" b="1" dirty="0">
                <a:solidFill>
                  <a:srgbClr val="991B1B"/>
                </a:solidFill>
                <a:latin typeface="Times New Roman"/>
                <a:ea typeface="Inter"/>
                <a:cs typeface="Times New Roman"/>
                <a:sym typeface="Inter"/>
              </a:rPr>
              <a:t>Tasks</a:t>
            </a:r>
            <a:r>
              <a:rPr lang="en-US" sz="2000" b="1" i="0" u="none" strike="noStrike" cap="none" dirty="0">
                <a:solidFill>
                  <a:srgbClr val="991B1B"/>
                </a:solidFill>
                <a:latin typeface="Times New Roman"/>
                <a:ea typeface="Inter"/>
                <a:cs typeface="Times New Roman"/>
                <a:sym typeface="Inter"/>
              </a:rPr>
              <a:t>:</a:t>
            </a:r>
            <a:r>
              <a:rPr lang="en-US" sz="2000" b="0" i="0" u="none" strike="noStrike" cap="none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 CS disruption occurred on non-ordered tasks.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056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C6488-FB58-B190-6E97-218B5A5F9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8;p15">
            <a:extLst>
              <a:ext uri="{FF2B5EF4-FFF2-40B4-BE49-F238E27FC236}">
                <a16:creationId xmlns:a16="http://schemas.microsoft.com/office/drawing/2014/main" id="{B438FE69-29CA-7C26-42FE-955603588F0C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483127" y="3267028"/>
            <a:ext cx="5295642" cy="9944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</p:pic>
      <p:pic>
        <p:nvPicPr>
          <p:cNvPr id="4" name="Google Shape;109;p15">
            <a:extLst>
              <a:ext uri="{FF2B5EF4-FFF2-40B4-BE49-F238E27FC236}">
                <a16:creationId xmlns:a16="http://schemas.microsoft.com/office/drawing/2014/main" id="{30FB7662-411C-A0BF-CBD2-5DF5871F508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449669" y="4679419"/>
            <a:ext cx="5295642" cy="9300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</p:pic>
      <p:pic>
        <p:nvPicPr>
          <p:cNvPr id="5" name="Google Shape;110;p15">
            <a:extLst>
              <a:ext uri="{FF2B5EF4-FFF2-40B4-BE49-F238E27FC236}">
                <a16:creationId xmlns:a16="http://schemas.microsoft.com/office/drawing/2014/main" id="{9FD02354-EC6C-0657-5740-F6FA1EC7C67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669" y="1679432"/>
            <a:ext cx="5295642" cy="11249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</p:pic>
      <p:sp>
        <p:nvSpPr>
          <p:cNvPr id="6" name="Google Shape;111;p15">
            <a:extLst>
              <a:ext uri="{FF2B5EF4-FFF2-40B4-BE49-F238E27FC236}">
                <a16:creationId xmlns:a16="http://schemas.microsoft.com/office/drawing/2014/main" id="{536C0A9E-BD82-E64A-1A26-4D6863568EB7}"/>
              </a:ext>
            </a:extLst>
          </p:cNvPr>
          <p:cNvSpPr txBox="1"/>
          <p:nvPr/>
        </p:nvSpPr>
        <p:spPr>
          <a:xfrm>
            <a:off x="483127" y="894029"/>
            <a:ext cx="361645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F172A"/>
                </a:solidFill>
                <a:latin typeface="Times New Roman"/>
                <a:ea typeface="Playfair Display"/>
                <a:cs typeface="Times New Roman"/>
                <a:sym typeface="Playfair Display"/>
              </a:rPr>
              <a:t>Study 1: Limitations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Google Shape;112;p15">
            <a:extLst>
              <a:ext uri="{FF2B5EF4-FFF2-40B4-BE49-F238E27FC236}">
                <a16:creationId xmlns:a16="http://schemas.microsoft.com/office/drawing/2014/main" id="{CE5F808E-10C4-7D2B-7779-7455DD8A8C84}"/>
              </a:ext>
            </a:extLst>
          </p:cNvPr>
          <p:cNvSpPr txBox="1"/>
          <p:nvPr/>
        </p:nvSpPr>
        <p:spPr>
          <a:xfrm>
            <a:off x="697441" y="3540583"/>
            <a:ext cx="5337014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1E293B"/>
                </a:solidFill>
                <a:latin typeface="Times New Roman"/>
                <a:ea typeface="Inter"/>
                <a:cs typeface="Times New Roman"/>
                <a:sym typeface="Inter"/>
              </a:rPr>
              <a:t>Used non-traditional CS background sounds.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9" name="Google Shape;114;p15">
            <a:extLst>
              <a:ext uri="{FF2B5EF4-FFF2-40B4-BE49-F238E27FC236}">
                <a16:creationId xmlns:a16="http://schemas.microsoft.com/office/drawing/2014/main" id="{9E342CE6-E2D9-6F36-7D3E-B95BA036941B}"/>
              </a:ext>
            </a:extLst>
          </p:cNvPr>
          <p:cNvSpPr txBox="1"/>
          <p:nvPr/>
        </p:nvSpPr>
        <p:spPr>
          <a:xfrm>
            <a:off x="687795" y="4956728"/>
            <a:ext cx="53370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1E293B"/>
                </a:solidFill>
                <a:latin typeface="Times New Roman"/>
                <a:cs typeface="Times New Roman"/>
                <a:sym typeface="Inter"/>
              </a:rPr>
              <a:t>Used open TBR word pool.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2" name="Google Shape;108;p15">
            <a:extLst>
              <a:ext uri="{FF2B5EF4-FFF2-40B4-BE49-F238E27FC236}">
                <a16:creationId xmlns:a16="http://schemas.microsoft.com/office/drawing/2014/main" id="{118EBD7A-AE17-35EA-0F5B-A8E38D5243DE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6248769" y="3267028"/>
            <a:ext cx="4902358" cy="99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9;p15">
            <a:extLst>
              <a:ext uri="{FF2B5EF4-FFF2-40B4-BE49-F238E27FC236}">
                <a16:creationId xmlns:a16="http://schemas.microsoft.com/office/drawing/2014/main" id="{DBE3B5E3-C91C-B350-CFA6-BA94DB7ABBCD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6215311" y="4679418"/>
            <a:ext cx="4902358" cy="93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12;p15">
            <a:extLst>
              <a:ext uri="{FF2B5EF4-FFF2-40B4-BE49-F238E27FC236}">
                <a16:creationId xmlns:a16="http://schemas.microsoft.com/office/drawing/2014/main" id="{476632C5-DB4F-E802-D4D9-CDADB450E89D}"/>
              </a:ext>
            </a:extLst>
          </p:cNvPr>
          <p:cNvSpPr txBox="1"/>
          <p:nvPr/>
        </p:nvSpPr>
        <p:spPr>
          <a:xfrm>
            <a:off x="6508126" y="3540583"/>
            <a:ext cx="494065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1E293B"/>
                </a:solidFill>
                <a:latin typeface="Times New Roman"/>
                <a:ea typeface="Inter"/>
                <a:cs typeface="Times New Roman"/>
                <a:sym typeface="Inter"/>
              </a:rPr>
              <a:t>Used repeating vs. changing spoken digits.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7" name="Google Shape;114;p15">
            <a:extLst>
              <a:ext uri="{FF2B5EF4-FFF2-40B4-BE49-F238E27FC236}">
                <a16:creationId xmlns:a16="http://schemas.microsoft.com/office/drawing/2014/main" id="{15E81943-255E-FE47-BF98-B010215DF192}"/>
              </a:ext>
            </a:extLst>
          </p:cNvPr>
          <p:cNvSpPr txBox="1"/>
          <p:nvPr/>
        </p:nvSpPr>
        <p:spPr>
          <a:xfrm>
            <a:off x="6498480" y="4956728"/>
            <a:ext cx="494065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1E293B"/>
                </a:solidFill>
                <a:latin typeface="Times New Roman"/>
                <a:ea typeface="Inter"/>
                <a:cs typeface="Times New Roman"/>
                <a:sym typeface="Inter"/>
              </a:rPr>
              <a:t>Used a closed word pool for each task.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D33B05-492C-7BC0-4F5D-79E416170017}"/>
              </a:ext>
            </a:extLst>
          </p:cNvPr>
          <p:cNvSpPr txBox="1"/>
          <p:nvPr/>
        </p:nvSpPr>
        <p:spPr>
          <a:xfrm>
            <a:off x="6248769" y="829400"/>
            <a:ext cx="6097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cap="none" dirty="0">
                <a:solidFill>
                  <a:srgbClr val="0F172A"/>
                </a:solidFill>
                <a:latin typeface="Times New Roman"/>
                <a:ea typeface="Playfair Display"/>
                <a:cs typeface="Times New Roman"/>
                <a:sym typeface="Playfair Display"/>
              </a:rPr>
              <a:t>Study 2</a:t>
            </a:r>
            <a:endParaRPr lang="en-US" sz="2800" dirty="0"/>
          </a:p>
        </p:txBody>
      </p:sp>
      <p:sp>
        <p:nvSpPr>
          <p:cNvPr id="23" name="Google Shape;114;p15">
            <a:extLst>
              <a:ext uri="{FF2B5EF4-FFF2-40B4-BE49-F238E27FC236}">
                <a16:creationId xmlns:a16="http://schemas.microsoft.com/office/drawing/2014/main" id="{DC1C8663-FF1F-DC91-960A-8D5F3452C2E5}"/>
              </a:ext>
            </a:extLst>
          </p:cNvPr>
          <p:cNvSpPr txBox="1"/>
          <p:nvPr/>
        </p:nvSpPr>
        <p:spPr>
          <a:xfrm>
            <a:off x="697441" y="1956741"/>
            <a:ext cx="488567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1800" b="1" dirty="0">
                <a:solidFill>
                  <a:srgbClr val="1E293B"/>
                </a:solidFill>
                <a:latin typeface="Times New Roman"/>
                <a:cs typeface="Times New Roman"/>
                <a:sym typeface="Inter"/>
              </a:rPr>
              <a:t>Used small number of trials per task (3 per sound condition) .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24" name="Google Shape;110;p15">
            <a:extLst>
              <a:ext uri="{FF2B5EF4-FFF2-40B4-BE49-F238E27FC236}">
                <a16:creationId xmlns:a16="http://schemas.microsoft.com/office/drawing/2014/main" id="{4F68D131-A108-172B-FCD6-B991ADB6411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769" y="1679432"/>
            <a:ext cx="4940657" cy="112490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14;p15">
            <a:extLst>
              <a:ext uri="{FF2B5EF4-FFF2-40B4-BE49-F238E27FC236}">
                <a16:creationId xmlns:a16="http://schemas.microsoft.com/office/drawing/2014/main" id="{4C1DAF00-76D2-7D99-33FF-5B6A573EAEFC}"/>
              </a:ext>
            </a:extLst>
          </p:cNvPr>
          <p:cNvSpPr txBox="1"/>
          <p:nvPr/>
        </p:nvSpPr>
        <p:spPr>
          <a:xfrm>
            <a:off x="6440011" y="1875352"/>
            <a:ext cx="45581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1800" b="1" dirty="0">
                <a:solidFill>
                  <a:srgbClr val="1E293B"/>
                </a:solidFill>
                <a:latin typeface="Times New Roman"/>
                <a:cs typeface="Times New Roman"/>
                <a:sym typeface="Inter"/>
              </a:rPr>
              <a:t>Tested fewer tasks to increase trials per task (6 per sound condition): </a:t>
            </a:r>
            <a:r>
              <a:rPr lang="en-US" sz="1800" dirty="0">
                <a:solidFill>
                  <a:srgbClr val="1E293B"/>
                </a:solidFill>
                <a:latin typeface="Times New Roman"/>
                <a:cs typeface="Times New Roman"/>
                <a:sym typeface="Inter"/>
              </a:rPr>
              <a:t>Serial Recall, Free call, Item recognition.</a:t>
            </a:r>
            <a:endParaRPr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764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AEFC8-691B-55BE-1507-AF2DFCCFA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2;p16">
            <a:extLst>
              <a:ext uri="{FF2B5EF4-FFF2-40B4-BE49-F238E27FC236}">
                <a16:creationId xmlns:a16="http://schemas.microsoft.com/office/drawing/2014/main" id="{AB8DB175-86F6-A5BB-5D25-315D286943C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4338" y="2050320"/>
            <a:ext cx="4246512" cy="129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23;p16">
            <a:extLst>
              <a:ext uri="{FF2B5EF4-FFF2-40B4-BE49-F238E27FC236}">
                <a16:creationId xmlns:a16="http://schemas.microsoft.com/office/drawing/2014/main" id="{3E053F6E-8BBE-546B-AFE4-DADCDE2B4D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8806" y="3750198"/>
            <a:ext cx="3986082" cy="20918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24;p16">
            <a:extLst>
              <a:ext uri="{FF2B5EF4-FFF2-40B4-BE49-F238E27FC236}">
                <a16:creationId xmlns:a16="http://schemas.microsoft.com/office/drawing/2014/main" id="{3F34B933-7DF7-D229-D459-492D09BCE6C7}"/>
              </a:ext>
            </a:extLst>
          </p:cNvPr>
          <p:cNvSpPr txBox="1"/>
          <p:nvPr/>
        </p:nvSpPr>
        <p:spPr>
          <a:xfrm>
            <a:off x="609450" y="384517"/>
            <a:ext cx="1120140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0F172A"/>
                </a:solidFill>
                <a:latin typeface="Times New Roman"/>
                <a:ea typeface="Playfair Display"/>
                <a:cs typeface="Times New Roman"/>
                <a:sym typeface="Playfair Display"/>
              </a:rPr>
              <a:t>Study </a:t>
            </a:r>
            <a:r>
              <a:rPr lang="en-US" sz="3150" b="1" dirty="0">
                <a:solidFill>
                  <a:srgbClr val="0F172A"/>
                </a:solidFill>
                <a:latin typeface="Times New Roman"/>
                <a:ea typeface="Playfair Display"/>
                <a:cs typeface="Times New Roman"/>
                <a:sym typeface="Playfair Display"/>
              </a:rPr>
              <a:t>2</a:t>
            </a:r>
            <a:r>
              <a:rPr lang="en-US" sz="3150" b="1" i="0" u="none" strike="noStrike" cap="none" dirty="0">
                <a:solidFill>
                  <a:srgbClr val="0F172A"/>
                </a:solidFill>
                <a:latin typeface="Times New Roman"/>
                <a:ea typeface="Playfair Display"/>
                <a:cs typeface="Times New Roman"/>
                <a:sym typeface="Playfair Display"/>
              </a:rPr>
              <a:t>: Procedure &amp; Tasks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23" name="Google Shape;143;p16">
            <a:extLst>
              <a:ext uri="{FF2B5EF4-FFF2-40B4-BE49-F238E27FC236}">
                <a16:creationId xmlns:a16="http://schemas.microsoft.com/office/drawing/2014/main" id="{57FA569A-92DA-25ED-11D9-5121C28053AB}"/>
              </a:ext>
            </a:extLst>
          </p:cNvPr>
          <p:cNvSpPr txBox="1"/>
          <p:nvPr/>
        </p:nvSpPr>
        <p:spPr>
          <a:xfrm>
            <a:off x="7734582" y="3914592"/>
            <a:ext cx="3100981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sng" strike="noStrike" cap="none" dirty="0">
                <a:solidFill>
                  <a:srgbClr val="1E293B"/>
                </a:solidFill>
                <a:latin typeface="Times New Roman"/>
                <a:ea typeface="Inter"/>
                <a:cs typeface="Times New Roman"/>
                <a:sym typeface="Inter"/>
              </a:rPr>
              <a:t>Non-Ordered Tasks</a:t>
            </a:r>
            <a:endParaRPr lang="en-US" sz="1900" u="sng" dirty="0">
              <a:latin typeface="Times New Roman"/>
              <a:cs typeface="Times New Roman"/>
            </a:endParaRPr>
          </a:p>
        </p:txBody>
      </p:sp>
      <p:sp>
        <p:nvSpPr>
          <p:cNvPr id="26" name="Google Shape;146;p16">
            <a:extLst>
              <a:ext uri="{FF2B5EF4-FFF2-40B4-BE49-F238E27FC236}">
                <a16:creationId xmlns:a16="http://schemas.microsoft.com/office/drawing/2014/main" id="{F8D8E695-DCE3-095B-9760-3006CE9CFFD3}"/>
              </a:ext>
            </a:extLst>
          </p:cNvPr>
          <p:cNvSpPr txBox="1"/>
          <p:nvPr/>
        </p:nvSpPr>
        <p:spPr>
          <a:xfrm>
            <a:off x="7735740" y="2160020"/>
            <a:ext cx="3417837" cy="46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1900" b="1" u="sng" dirty="0">
                <a:solidFill>
                  <a:schemeClr val="tx1"/>
                </a:solidFill>
                <a:latin typeface="Times New Roman"/>
                <a:cs typeface="Times New Roman"/>
                <a:sym typeface="Inter"/>
              </a:rPr>
              <a:t>Ordered Task</a:t>
            </a:r>
            <a:endParaRPr lang="en-US" sz="1900" u="sng" dirty="0">
              <a:solidFill>
                <a:schemeClr val="tx1"/>
              </a:solidFill>
            </a:endParaRPr>
          </a:p>
        </p:txBody>
      </p:sp>
      <p:sp>
        <p:nvSpPr>
          <p:cNvPr id="28" name="Google Shape;148;p16">
            <a:extLst>
              <a:ext uri="{FF2B5EF4-FFF2-40B4-BE49-F238E27FC236}">
                <a16:creationId xmlns:a16="http://schemas.microsoft.com/office/drawing/2014/main" id="{D387163B-E5AF-C0B7-28DC-68C15FF025AD}"/>
              </a:ext>
            </a:extLst>
          </p:cNvPr>
          <p:cNvSpPr txBox="1"/>
          <p:nvPr/>
        </p:nvSpPr>
        <p:spPr>
          <a:xfrm>
            <a:off x="7736029" y="2617688"/>
            <a:ext cx="3417837" cy="46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1900" b="1" dirty="0">
                <a:solidFill>
                  <a:schemeClr val="tx1"/>
                </a:solidFill>
                <a:latin typeface="Times New Roman"/>
                <a:cs typeface="Times New Roman"/>
                <a:sym typeface="Inter"/>
              </a:rPr>
              <a:t>DSR: Delayed Serial Recall</a:t>
            </a:r>
            <a:endParaRPr lang="en-US" sz="19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1" name="Google Shape;151;p16">
            <a:extLst>
              <a:ext uri="{FF2B5EF4-FFF2-40B4-BE49-F238E27FC236}">
                <a16:creationId xmlns:a16="http://schemas.microsoft.com/office/drawing/2014/main" id="{3DB14129-6C07-2AB9-664B-5E91FD5AA753}"/>
              </a:ext>
            </a:extLst>
          </p:cNvPr>
          <p:cNvSpPr txBox="1"/>
          <p:nvPr/>
        </p:nvSpPr>
        <p:spPr>
          <a:xfrm>
            <a:off x="7837307" y="4347379"/>
            <a:ext cx="3210458" cy="46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none" strike="noStrike" cap="none">
                <a:solidFill>
                  <a:schemeClr val="tx1"/>
                </a:solidFill>
                <a:latin typeface="Times New Roman"/>
                <a:ea typeface="Inter"/>
                <a:cs typeface="Times New Roman"/>
                <a:sym typeface="Inter"/>
              </a:rPr>
              <a:t>DFR: Delayed Free Recall</a:t>
            </a:r>
            <a:endParaRPr sz="19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3" name="Google Shape;153;p16">
            <a:extLst>
              <a:ext uri="{FF2B5EF4-FFF2-40B4-BE49-F238E27FC236}">
                <a16:creationId xmlns:a16="http://schemas.microsoft.com/office/drawing/2014/main" id="{C8927CBF-47DA-5DA2-F219-F46B49F801E5}"/>
              </a:ext>
            </a:extLst>
          </p:cNvPr>
          <p:cNvSpPr txBox="1"/>
          <p:nvPr/>
        </p:nvSpPr>
        <p:spPr>
          <a:xfrm>
            <a:off x="7842130" y="4718251"/>
            <a:ext cx="3968720" cy="46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1900" b="1" dirty="0">
                <a:solidFill>
                  <a:schemeClr val="tx1"/>
                </a:solidFill>
                <a:latin typeface="Times New Roman"/>
                <a:ea typeface="Inter"/>
                <a:cs typeface="Times New Roman"/>
                <a:sym typeface="Inter"/>
              </a:rPr>
              <a:t>DIR</a:t>
            </a:r>
            <a:r>
              <a:rPr lang="en-US" sz="1900" b="1" i="0" u="none" strike="noStrike" cap="none" dirty="0">
                <a:solidFill>
                  <a:schemeClr val="tx1"/>
                </a:solidFill>
                <a:latin typeface="Times New Roman"/>
                <a:ea typeface="Inter"/>
                <a:cs typeface="Times New Roman"/>
                <a:sym typeface="Inter"/>
              </a:rPr>
              <a:t>: </a:t>
            </a:r>
            <a:r>
              <a:rPr lang="en-US" sz="1900" b="1" dirty="0">
                <a:solidFill>
                  <a:schemeClr val="tx1"/>
                </a:solidFill>
                <a:latin typeface="Times New Roman"/>
                <a:ea typeface="Inter"/>
                <a:cs typeface="Times New Roman"/>
                <a:sym typeface="Inter"/>
              </a:rPr>
              <a:t>Delayed Item Recognition</a:t>
            </a:r>
            <a:endParaRPr sz="19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Google Shape;125;p16">
            <a:extLst>
              <a:ext uri="{FF2B5EF4-FFF2-40B4-BE49-F238E27FC236}">
                <a16:creationId xmlns:a16="http://schemas.microsoft.com/office/drawing/2014/main" id="{98E16BD9-A656-7C67-F3C4-C45DCF6B4D00}"/>
              </a:ext>
            </a:extLst>
          </p:cNvPr>
          <p:cNvSpPr txBox="1"/>
          <p:nvPr/>
        </p:nvSpPr>
        <p:spPr>
          <a:xfrm>
            <a:off x="664723" y="1401128"/>
            <a:ext cx="6242342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none" strike="noStrike" cap="none" dirty="0">
                <a:solidFill>
                  <a:srgbClr val="334155"/>
                </a:solidFill>
                <a:latin typeface="Times New Roman"/>
                <a:ea typeface="Inter"/>
                <a:cs typeface="Times New Roman"/>
                <a:sym typeface="Inter"/>
              </a:rPr>
              <a:t>Participants &amp; Strategy Instruction 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7" name="Google Shape;129;p16">
            <a:extLst>
              <a:ext uri="{FF2B5EF4-FFF2-40B4-BE49-F238E27FC236}">
                <a16:creationId xmlns:a16="http://schemas.microsoft.com/office/drawing/2014/main" id="{BA3A122B-3F41-14DC-C380-D151056A4A8A}"/>
              </a:ext>
            </a:extLst>
          </p:cNvPr>
          <p:cNvSpPr txBox="1"/>
          <p:nvPr/>
        </p:nvSpPr>
        <p:spPr>
          <a:xfrm>
            <a:off x="835932" y="1767075"/>
            <a:ext cx="5754588" cy="2748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1900" b="1" i="0" u="none" strike="noStrike" cap="none" dirty="0">
                <a:solidFill>
                  <a:schemeClr val="tx1"/>
                </a:solidFill>
                <a:latin typeface="Times New Roman"/>
                <a:ea typeface="Inter"/>
                <a:cs typeface="Times New Roman"/>
                <a:sym typeface="Inter"/>
              </a:rPr>
              <a:t>Participants</a:t>
            </a:r>
            <a:r>
              <a:rPr lang="en-US" sz="1900" b="1" dirty="0">
                <a:solidFill>
                  <a:schemeClr val="tx1"/>
                </a:solidFill>
                <a:latin typeface="Times New Roman"/>
                <a:ea typeface="Inter"/>
                <a:cs typeface="Times New Roman"/>
                <a:sym typeface="Inter"/>
              </a:rPr>
              <a:t> (N=44):</a:t>
            </a:r>
            <a:r>
              <a:rPr lang="en-US" sz="1900" b="0" i="0" u="none" strike="noStrike" cap="none" dirty="0">
                <a:solidFill>
                  <a:schemeClr val="tx1"/>
                </a:solidFill>
                <a:latin typeface="Times New Roman"/>
                <a:ea typeface="Inter"/>
                <a:cs typeface="Times New Roman"/>
                <a:sym typeface="Inter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Inter"/>
                <a:cs typeface="Times New Roman"/>
                <a:sym typeface="Inter"/>
              </a:rPr>
              <a:t>college students</a:t>
            </a:r>
            <a:r>
              <a:rPr lang="en-US" sz="1900" b="0" i="0" u="none" strike="noStrike" cap="none" dirty="0">
                <a:solidFill>
                  <a:schemeClr val="tx1"/>
                </a:solidFill>
                <a:latin typeface="Times New Roman"/>
                <a:ea typeface="Inter"/>
                <a:cs typeface="Times New Roman"/>
                <a:sym typeface="Inter"/>
              </a:rPr>
              <a:t> (ages 18–30). </a:t>
            </a:r>
            <a:endParaRPr lang="en-US" sz="1900" b="0" i="0" u="none" strike="noStrike" cap="none" dirty="0">
              <a:solidFill>
                <a:schemeClr val="tx1"/>
              </a:solidFill>
              <a:latin typeface="Times New Roman"/>
              <a:ea typeface="Inter"/>
              <a:cs typeface="Times New Roman"/>
            </a:endParaRPr>
          </a:p>
          <a:p>
            <a:pPr>
              <a:lnSpc>
                <a:spcPct val="160000"/>
              </a:lnSpc>
            </a:pPr>
            <a:r>
              <a:rPr lang="en-US" sz="1900" b="1" dirty="0">
                <a:solidFill>
                  <a:schemeClr val="tx1"/>
                </a:solidFill>
                <a:latin typeface="Times New Roman"/>
                <a:cs typeface="Times New Roman"/>
              </a:rPr>
              <a:t>Tasks: </a:t>
            </a:r>
            <a:r>
              <a:rPr lang="en-US" sz="1900" dirty="0">
                <a:solidFill>
                  <a:schemeClr val="tx1"/>
                </a:solidFill>
                <a:latin typeface="Times New Roman"/>
                <a:cs typeface="Times New Roman"/>
              </a:rPr>
              <a:t>Three short term and working memory tasks</a:t>
            </a:r>
          </a:p>
          <a:p>
            <a:pPr>
              <a:lnSpc>
                <a:spcPct val="160000"/>
              </a:lnSpc>
            </a:pPr>
            <a:r>
              <a:rPr lang="en-US" sz="1900" dirty="0">
                <a:solidFill>
                  <a:schemeClr val="tx1"/>
                </a:solidFill>
                <a:latin typeface="Times New Roman"/>
                <a:cs typeface="Times New Roman"/>
              </a:rPr>
              <a:t>- Word recall tasks used closed stimulus pool for TBR items.</a:t>
            </a:r>
          </a:p>
          <a:p>
            <a:r>
              <a:rPr lang="en-US" sz="1900" dirty="0">
                <a:solidFill>
                  <a:schemeClr val="tx1"/>
                </a:solidFill>
                <a:latin typeface="Times New Roman"/>
                <a:cs typeface="Times New Roman"/>
              </a:rPr>
              <a:t>- Trials: 3 practice + 18 experimental per task.</a:t>
            </a:r>
            <a:br>
              <a:rPr lang="en-US" sz="190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endParaRPr lang="en-US" sz="19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sz="1900" b="1" dirty="0">
                <a:solidFill>
                  <a:schemeClr val="tx1"/>
                </a:solidFill>
                <a:latin typeface="Times New Roman"/>
                <a:cs typeface="Times New Roman"/>
              </a:rPr>
              <a:t>Conditions:</a:t>
            </a:r>
            <a:r>
              <a:rPr lang="en-US" sz="1900" dirty="0">
                <a:solidFill>
                  <a:schemeClr val="tx1"/>
                </a:solidFill>
                <a:latin typeface="Times New Roman"/>
                <a:cs typeface="Times New Roman"/>
              </a:rPr>
              <a:t> CS, SS, and Quiet.</a:t>
            </a:r>
          </a:p>
        </p:txBody>
      </p:sp>
      <p:sp>
        <p:nvSpPr>
          <p:cNvPr id="8" name="Google Shape;131;p16">
            <a:extLst>
              <a:ext uri="{FF2B5EF4-FFF2-40B4-BE49-F238E27FC236}">
                <a16:creationId xmlns:a16="http://schemas.microsoft.com/office/drawing/2014/main" id="{4A3EE411-1E68-8FBF-03B1-702729A8F458}"/>
              </a:ext>
            </a:extLst>
          </p:cNvPr>
          <p:cNvSpPr txBox="1"/>
          <p:nvPr/>
        </p:nvSpPr>
        <p:spPr>
          <a:xfrm>
            <a:off x="835932" y="4534580"/>
            <a:ext cx="5754588" cy="93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none" strike="noStrike" cap="none" dirty="0">
                <a:latin typeface="Times New Roman"/>
                <a:ea typeface="Inter"/>
                <a:cs typeface="Times New Roman"/>
                <a:sym typeface="Inter"/>
              </a:rPr>
              <a:t>Strategy Lesson:</a:t>
            </a:r>
            <a:r>
              <a:rPr lang="en-US" sz="1900" b="0" i="0" u="none" strike="noStrike" cap="none" dirty="0">
                <a:latin typeface="Times New Roman"/>
                <a:ea typeface="Inter"/>
                <a:cs typeface="Times New Roman"/>
                <a:sym typeface="Inter"/>
              </a:rPr>
              <a:t> Guided lesson on eight common memory strategies (e.g., rehearsal, imagery).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10" name="Google Shape;133;p16">
            <a:extLst>
              <a:ext uri="{FF2B5EF4-FFF2-40B4-BE49-F238E27FC236}">
                <a16:creationId xmlns:a16="http://schemas.microsoft.com/office/drawing/2014/main" id="{6C6A4EBF-8360-ED3B-DCBF-2231A9E2CC2E}"/>
              </a:ext>
            </a:extLst>
          </p:cNvPr>
          <p:cNvSpPr txBox="1"/>
          <p:nvPr/>
        </p:nvSpPr>
        <p:spPr>
          <a:xfrm>
            <a:off x="835932" y="5454539"/>
            <a:ext cx="5754588" cy="140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none" strike="noStrike" cap="none" dirty="0">
                <a:latin typeface="Times New Roman"/>
                <a:ea typeface="Inter"/>
                <a:cs typeface="Times New Roman"/>
                <a:sym typeface="Inter"/>
              </a:rPr>
              <a:t>Strategy Reporting:</a:t>
            </a:r>
            <a:r>
              <a:rPr lang="en-US" sz="1900" b="0" i="0" u="none" strike="noStrike" cap="none" dirty="0">
                <a:latin typeface="Times New Roman"/>
                <a:ea typeface="Inter"/>
                <a:cs typeface="Times New Roman"/>
                <a:sym typeface="Inter"/>
              </a:rPr>
              <a:t> Participants chose and practiced a strategy before each task and reported consistency afterward.</a:t>
            </a:r>
            <a:endParaRPr sz="19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405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8" grpId="0"/>
      <p:bldP spid="31" grpId="0"/>
      <p:bldP spid="33" grpId="0"/>
      <p:bldP spid="6" grpId="0"/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Stop all the noise, I'm distracted and can't hear myself think… | The Book  Chamber">
            <a:extLst>
              <a:ext uri="{FF2B5EF4-FFF2-40B4-BE49-F238E27FC236}">
                <a16:creationId xmlns:a16="http://schemas.microsoft.com/office/drawing/2014/main" id="{B50EDC3D-AF79-F286-4052-799CBB729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971" y="4122037"/>
            <a:ext cx="3217333" cy="18097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63A13B-AD13-7137-2FB9-39A52869E01F}"/>
              </a:ext>
            </a:extLst>
          </p:cNvPr>
          <p:cNvSpPr txBox="1"/>
          <p:nvPr/>
        </p:nvSpPr>
        <p:spPr>
          <a:xfrm>
            <a:off x="1185894" y="2424774"/>
            <a:ext cx="982021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kern="120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1. </a:t>
            </a:r>
            <a:r>
              <a:rPr lang="en-US" sz="2800" b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How and why do</a:t>
            </a:r>
            <a:r>
              <a:rPr lang="en-US" sz="2800" b="1" kern="120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irrelevant background</a:t>
            </a:r>
            <a:r>
              <a:rPr lang="en-US" sz="2800" b="1" kern="120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sounds disrupt our performance on working memory tasks</a:t>
            </a:r>
            <a:r>
              <a:rPr lang="en-US" sz="2800" b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?</a:t>
            </a:r>
            <a:endParaRPr lang="en-US" sz="2800" b="1" kern="1200">
              <a:solidFill>
                <a:srgbClr val="002060"/>
              </a:solidFill>
              <a:latin typeface="Times New Roman"/>
              <a:ea typeface="Arial"/>
              <a:cs typeface="Times New Roman"/>
            </a:endParaRPr>
          </a:p>
          <a:p>
            <a:pPr marL="0" indent="0" algn="l" rtl="0"/>
            <a:endParaRPr lang="en-US" sz="2000"/>
          </a:p>
          <a:p>
            <a:pPr algn="ctr"/>
            <a:endParaRPr lang="en-US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097914-B2C2-DB9B-D3F5-4AE76D8586EA}"/>
              </a:ext>
            </a:extLst>
          </p:cNvPr>
          <p:cNvSpPr txBox="1"/>
          <p:nvPr/>
        </p:nvSpPr>
        <p:spPr>
          <a:xfrm>
            <a:off x="1185894" y="3812523"/>
            <a:ext cx="60960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l" rtl="0"/>
            <a:r>
              <a:rPr lang="en-US" sz="2800" b="1" kern="120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2. What determines when this disruption occurs?</a:t>
            </a:r>
          </a:p>
          <a:p>
            <a:pPr marL="0" indent="0" algn="l" rtl="0"/>
            <a:endParaRPr lang="en-US" sz="2000"/>
          </a:p>
          <a:p>
            <a:pPr algn="ctr"/>
            <a:endParaRPr lang="en-US"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6A7390-D5D4-077B-13AC-70F7BD131194}"/>
              </a:ext>
            </a:extLst>
          </p:cNvPr>
          <p:cNvSpPr txBox="1"/>
          <p:nvPr/>
        </p:nvSpPr>
        <p:spPr>
          <a:xfrm>
            <a:off x="2220398" y="1163186"/>
            <a:ext cx="888158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baseline="0">
                <a:latin typeface="Times New Roman"/>
              </a:rPr>
              <a:t>What causes the irrelevant sound effect?</a:t>
            </a:r>
            <a:r>
              <a:rPr sz="3600">
                <a:latin typeface="Times New Roman"/>
                <a:ea typeface="Times New Roman"/>
                <a:cs typeface="Times New Roman"/>
              </a:rPr>
              <a:t>​</a:t>
            </a:r>
            <a:endParaRPr lang="en-US" sz="2000"/>
          </a:p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25178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38255-6E93-DDF2-04E2-307EF4A17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158;p17">
            <a:extLst>
              <a:ext uri="{FF2B5EF4-FFF2-40B4-BE49-F238E27FC236}">
                <a16:creationId xmlns:a16="http://schemas.microsoft.com/office/drawing/2014/main" id="{7A572AEF-2745-7AD4-887E-9A1FE4D0A5C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3887" y="4147155"/>
            <a:ext cx="10663178" cy="64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58;p17">
            <a:extLst>
              <a:ext uri="{FF2B5EF4-FFF2-40B4-BE49-F238E27FC236}">
                <a16:creationId xmlns:a16="http://schemas.microsoft.com/office/drawing/2014/main" id="{0F50E778-0996-382D-D5B6-DFC8CCB9C2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816" y="1790742"/>
            <a:ext cx="10663178" cy="6472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65;p17">
            <a:extLst>
              <a:ext uri="{FF2B5EF4-FFF2-40B4-BE49-F238E27FC236}">
                <a16:creationId xmlns:a16="http://schemas.microsoft.com/office/drawing/2014/main" id="{4DF47D74-3FF0-AB28-DB42-22DFF2D91976}"/>
              </a:ext>
            </a:extLst>
          </p:cNvPr>
          <p:cNvSpPr txBox="1"/>
          <p:nvPr/>
        </p:nvSpPr>
        <p:spPr>
          <a:xfrm>
            <a:off x="750542" y="250658"/>
            <a:ext cx="1120140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150" b="1" i="0" u="none" strike="noStrike" cap="none" dirty="0">
                <a:solidFill>
                  <a:srgbClr val="0F172A"/>
                </a:solidFill>
                <a:latin typeface="Times New Roman"/>
                <a:ea typeface="Playfair Display"/>
                <a:cs typeface="Times New Roman"/>
                <a:sym typeface="Playfair Display"/>
              </a:rPr>
              <a:t>Study 2: </a:t>
            </a:r>
            <a:r>
              <a:rPr lang="en-US" sz="3150" b="1" dirty="0">
                <a:solidFill>
                  <a:srgbClr val="0F172A"/>
                </a:solidFill>
                <a:latin typeface="Times New Roman"/>
                <a:ea typeface="Playfair Display"/>
                <a:cs typeface="Times New Roman"/>
                <a:sym typeface="Playfair Display"/>
              </a:rPr>
              <a:t>Sound and Task effects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2" name="Google Shape;166;p17">
            <a:extLst>
              <a:ext uri="{FF2B5EF4-FFF2-40B4-BE49-F238E27FC236}">
                <a16:creationId xmlns:a16="http://schemas.microsoft.com/office/drawing/2014/main" id="{69B7250C-C48F-59E3-D7FE-A3E10C1E1794}"/>
              </a:ext>
            </a:extLst>
          </p:cNvPr>
          <p:cNvSpPr txBox="1"/>
          <p:nvPr/>
        </p:nvSpPr>
        <p:spPr>
          <a:xfrm>
            <a:off x="977208" y="1267470"/>
            <a:ext cx="1075134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i="0" u="none" strike="noStrike" cap="none">
                <a:solidFill>
                  <a:srgbClr val="1E293B"/>
                </a:solidFill>
                <a:latin typeface="Times New Roman"/>
                <a:ea typeface="Inter"/>
                <a:cs typeface="Times New Roman"/>
                <a:sym typeface="Inter"/>
              </a:rPr>
              <a:t>Omnibus RM-ANOVA</a:t>
            </a:r>
            <a:r>
              <a:rPr lang="en-US" sz="2000" b="1">
                <a:solidFill>
                  <a:srgbClr val="1E293B"/>
                </a:solidFill>
                <a:latin typeface="Times New Roman"/>
                <a:ea typeface="Inter"/>
                <a:cs typeface="Times New Roman"/>
                <a:sym typeface="Inter"/>
              </a:rPr>
              <a:t> (</a:t>
            </a:r>
            <a:r>
              <a:rPr lang="en-US" sz="2000" b="1" i="0" u="none" strike="noStrike" cap="none">
                <a:solidFill>
                  <a:srgbClr val="1E293B"/>
                </a:solidFill>
                <a:latin typeface="Times New Roman"/>
                <a:ea typeface="Inter"/>
                <a:cs typeface="Times New Roman"/>
                <a:sym typeface="Inter"/>
              </a:rPr>
              <a:t>Sound </a:t>
            </a:r>
            <a:r>
              <a:rPr lang="en-US" sz="2000" b="1">
                <a:solidFill>
                  <a:srgbClr val="1E293B"/>
                </a:solidFill>
                <a:latin typeface="Times New Roman"/>
                <a:ea typeface="Inter"/>
                <a:cs typeface="Times New Roman"/>
                <a:sym typeface="Inter"/>
              </a:rPr>
              <a:t>X Task)</a:t>
            </a:r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13" name="Google Shape;167;p17">
            <a:extLst>
              <a:ext uri="{FF2B5EF4-FFF2-40B4-BE49-F238E27FC236}">
                <a16:creationId xmlns:a16="http://schemas.microsoft.com/office/drawing/2014/main" id="{D547871E-BFEE-DA65-D601-740324DD0868}"/>
              </a:ext>
            </a:extLst>
          </p:cNvPr>
          <p:cNvSpPr txBox="1"/>
          <p:nvPr/>
        </p:nvSpPr>
        <p:spPr>
          <a:xfrm>
            <a:off x="977208" y="1610370"/>
            <a:ext cx="10239375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000" dirty="0">
              <a:solidFill>
                <a:srgbClr val="475569"/>
              </a:solidFill>
              <a:latin typeface="Times New Roman"/>
              <a:ea typeface="Inter"/>
              <a:sym typeface="Inter"/>
            </a:endParaRPr>
          </a:p>
          <a:p>
            <a:r>
              <a:rPr lang="en-US" sz="2000" b="1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 Significant</a:t>
            </a:r>
            <a:r>
              <a:rPr lang="en-US" sz="2000" b="1" i="0" u="none" strike="noStrike" cap="none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 </a:t>
            </a:r>
            <a:r>
              <a:rPr lang="en-US" sz="2000" b="1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main effect of </a:t>
            </a:r>
            <a:r>
              <a:rPr lang="en-US" sz="2000" b="1" i="0" u="none" strike="noStrike" cap="none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sound</a:t>
            </a:r>
            <a:r>
              <a:rPr lang="en-US" sz="2000" b="1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 </a:t>
            </a:r>
            <a:r>
              <a:rPr lang="en-US" sz="2000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condition</a:t>
            </a:r>
            <a:r>
              <a:rPr lang="en-US" sz="2000" b="0" i="0" u="none" strike="noStrike" cap="none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 </a:t>
            </a:r>
            <a:r>
              <a:rPr lang="en-US" sz="2000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(</a:t>
            </a:r>
            <a:r>
              <a:rPr lang="en-US" sz="2000" b="0" i="1" u="none" strike="noStrike" cap="none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F</a:t>
            </a:r>
            <a:r>
              <a:rPr lang="en-US" sz="2000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(</a:t>
            </a:r>
            <a:r>
              <a:rPr lang="en-US" sz="2000" b="0" i="0" u="none" strike="noStrike" cap="none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2,86) = </a:t>
            </a:r>
            <a:r>
              <a:rPr lang="en-US" sz="2000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3.16</a:t>
            </a:r>
            <a:r>
              <a:rPr lang="en-US" sz="2000" b="0" i="0" u="none" strike="noStrike" cap="none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, </a:t>
            </a:r>
            <a:r>
              <a:rPr lang="en-US" sz="2000" b="1" i="0" u="none" strike="noStrike" cap="none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p</a:t>
            </a:r>
            <a:r>
              <a:rPr lang="en-US" sz="2000" b="0" i="0" u="none" strike="noStrike" cap="none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 &lt; .047</a:t>
            </a:r>
            <a:r>
              <a:rPr lang="en-US" sz="2000" dirty="0">
                <a:solidFill>
                  <a:srgbClr val="475569"/>
                </a:solidFill>
                <a:latin typeface="Times New Roman"/>
                <a:ea typeface="Inter"/>
                <a:sym typeface="Inter"/>
              </a:rPr>
              <a:t>)</a:t>
            </a:r>
            <a:endParaRPr lang="en-US" sz="2000" dirty="0">
              <a:solidFill>
                <a:srgbClr val="475569"/>
              </a:solidFill>
              <a:latin typeface="Times New Roman"/>
            </a:endParaRPr>
          </a:p>
          <a:p>
            <a:endParaRPr lang="en-US" sz="2000" dirty="0">
              <a:solidFill>
                <a:srgbClr val="475569"/>
              </a:solidFill>
              <a:latin typeface="Times New Roman"/>
            </a:endParaRPr>
          </a:p>
          <a:p>
            <a:r>
              <a:rPr lang="en-US" sz="2000" dirty="0">
                <a:solidFill>
                  <a:srgbClr val="475569"/>
                </a:solidFill>
                <a:latin typeface="Times New Roman"/>
              </a:rPr>
              <a:t>    CS vs Quiet: </a:t>
            </a:r>
            <a:r>
              <a:rPr lang="en-US" sz="2000" dirty="0">
                <a:solidFill>
                  <a:srgbClr val="475569"/>
                </a:solidFill>
                <a:latin typeface="Times New Roman"/>
                <a:cs typeface="Times New Roman"/>
              </a:rPr>
              <a:t>t(43) = -2.29, p=.08 </a:t>
            </a:r>
            <a:endParaRPr lang="en-US" sz="2000" dirty="0">
              <a:latin typeface="Times New Roman"/>
            </a:endParaRPr>
          </a:p>
          <a:p>
            <a:r>
              <a:rPr lang="en-US" sz="2000" dirty="0">
                <a:solidFill>
                  <a:srgbClr val="475569"/>
                </a:solidFill>
                <a:latin typeface="Times New Roman"/>
              </a:rPr>
              <a:t>    </a:t>
            </a:r>
            <a:endParaRPr lang="en-US" sz="2000" dirty="0">
              <a:latin typeface="Times New Roman"/>
            </a:endParaRPr>
          </a:p>
          <a:p>
            <a:r>
              <a:rPr lang="en-US" sz="2000" dirty="0">
                <a:solidFill>
                  <a:srgbClr val="475569"/>
                </a:solidFill>
                <a:latin typeface="Times New Roman"/>
              </a:rPr>
              <a:t>    SS vs Quiet: </a:t>
            </a:r>
            <a:r>
              <a:rPr lang="en-US" sz="2000" dirty="0">
                <a:solidFill>
                  <a:srgbClr val="475569"/>
                </a:solidFill>
                <a:latin typeface="Times New Roman"/>
                <a:cs typeface="Times New Roman"/>
              </a:rPr>
              <a:t>t(43) = -1.34, p = .56</a:t>
            </a:r>
            <a:endParaRPr lang="en-US" sz="2000" dirty="0">
              <a:latin typeface="Times New Roman"/>
            </a:endParaRPr>
          </a:p>
          <a:p>
            <a:endParaRPr lang="en-US" sz="2000" dirty="0">
              <a:solidFill>
                <a:srgbClr val="475569"/>
              </a:solidFill>
              <a:latin typeface="Times New Roman"/>
              <a:cs typeface="Times New Roman"/>
            </a:endParaRPr>
          </a:p>
          <a:p>
            <a:r>
              <a:rPr lang="en-US" sz="2000" dirty="0">
                <a:solidFill>
                  <a:srgbClr val="475569"/>
                </a:solidFill>
                <a:latin typeface="Times New Roman"/>
              </a:rPr>
              <a:t>    CS vs SS (Changing state effect): t(</a:t>
            </a:r>
            <a:r>
              <a:rPr lang="en-US" sz="2000" dirty="0">
                <a:solidFill>
                  <a:srgbClr val="475569"/>
                </a:solidFill>
                <a:latin typeface="Times New Roman"/>
                <a:cs typeface="Times New Roman"/>
              </a:rPr>
              <a:t>43) = -.33, p = .57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446E7-6ABB-D8C5-9C52-8906AF3A9229}"/>
              </a:ext>
            </a:extLst>
          </p:cNvPr>
          <p:cNvSpPr txBox="1"/>
          <p:nvPr/>
        </p:nvSpPr>
        <p:spPr>
          <a:xfrm>
            <a:off x="1111787" y="428973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475569"/>
                </a:solidFill>
                <a:latin typeface="Times New Roman"/>
                <a:cs typeface="Times New Roman"/>
              </a:rPr>
              <a:t>No </a:t>
            </a:r>
            <a:r>
              <a:rPr lang="en-US" sz="2000" dirty="0">
                <a:solidFill>
                  <a:srgbClr val="475569"/>
                </a:solidFill>
                <a:latin typeface="Times New Roman"/>
                <a:cs typeface="Times New Roman"/>
              </a:rPr>
              <a:t>Task X sound interaction (</a:t>
            </a:r>
            <a:r>
              <a:rPr lang="en-US" sz="2000" dirty="0">
                <a:latin typeface="Times New Roman"/>
                <a:cs typeface="Times New Roman"/>
              </a:rPr>
              <a:t>p = .92)</a:t>
            </a:r>
            <a:endParaRPr lang="en-US" sz="2000" dirty="0">
              <a:solidFill>
                <a:srgbClr val="475569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122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C7B91-81AD-B4EE-3199-2F2FD0A1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65;p17">
            <a:extLst>
              <a:ext uri="{FF2B5EF4-FFF2-40B4-BE49-F238E27FC236}">
                <a16:creationId xmlns:a16="http://schemas.microsoft.com/office/drawing/2014/main" id="{D61ECB49-C5E6-151F-888A-F74A5B6CEE48}"/>
              </a:ext>
            </a:extLst>
          </p:cNvPr>
          <p:cNvSpPr txBox="1"/>
          <p:nvPr/>
        </p:nvSpPr>
        <p:spPr>
          <a:xfrm>
            <a:off x="750542" y="250658"/>
            <a:ext cx="1120140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150" b="1" i="0" u="none" strike="noStrike" cap="none">
                <a:solidFill>
                  <a:srgbClr val="0F172A"/>
                </a:solidFill>
                <a:latin typeface="Times New Roman"/>
                <a:ea typeface="Playfair Display"/>
                <a:cs typeface="Times New Roman"/>
                <a:sym typeface="Playfair Display"/>
              </a:rPr>
              <a:t>Study </a:t>
            </a:r>
            <a:r>
              <a:rPr lang="en-US" sz="3150" b="1">
                <a:solidFill>
                  <a:srgbClr val="0F172A"/>
                </a:solidFill>
                <a:latin typeface="Times New Roman"/>
                <a:ea typeface="Playfair Display"/>
                <a:cs typeface="Times New Roman"/>
                <a:sym typeface="Playfair Display"/>
              </a:rPr>
              <a:t>2</a:t>
            </a:r>
            <a:r>
              <a:rPr lang="en-US" sz="3150" b="1" i="0" u="none" strike="noStrike" cap="none">
                <a:solidFill>
                  <a:srgbClr val="0F172A"/>
                </a:solidFill>
                <a:latin typeface="Times New Roman"/>
                <a:ea typeface="Playfair Display"/>
                <a:cs typeface="Times New Roman"/>
                <a:sym typeface="Playfair Display"/>
              </a:rPr>
              <a:t>: </a:t>
            </a:r>
            <a:r>
              <a:rPr lang="en-US" sz="3150" b="1">
                <a:solidFill>
                  <a:srgbClr val="0F172A"/>
                </a:solidFill>
                <a:latin typeface="Times New Roman"/>
                <a:ea typeface="Playfair Display"/>
                <a:cs typeface="Times New Roman"/>
                <a:sym typeface="Playfair Display"/>
              </a:rPr>
              <a:t>Sound and Task effects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812829-7447-8115-7C02-9054941FD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42" y="1444413"/>
            <a:ext cx="5205758" cy="45121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690ECA-E73F-4D14-1A88-BEFE5BFD4F4A}"/>
              </a:ext>
            </a:extLst>
          </p:cNvPr>
          <p:cNvSpPr txBox="1"/>
          <p:nvPr/>
        </p:nvSpPr>
        <p:spPr>
          <a:xfrm>
            <a:off x="5250078" y="1772554"/>
            <a:ext cx="6096000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sz="2000" b="1" dirty="0">
                <a:latin typeface="Times New Roman"/>
                <a:cs typeface="Times New Roman"/>
              </a:rPr>
              <a:t>Delayed Serial Recall: </a:t>
            </a:r>
            <a:r>
              <a:rPr lang="en-US" sz="2000" dirty="0">
                <a:latin typeface="Times New Roman"/>
                <a:cs typeface="Times New Roman"/>
              </a:rPr>
              <a:t>Strong ISE across the board: both CS (p &lt; .001) and SS (p = .007) significantly impaired performance relative to quiet, and a significant changing state effect emerged (p = .002).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pPr marL="228600" indent="-228600">
              <a:buFont typeface=""/>
              <a:buChar char="•"/>
            </a:pPr>
            <a:r>
              <a:rPr lang="en-US" sz="2000" b="1" dirty="0">
                <a:latin typeface="Times New Roman"/>
                <a:cs typeface="Times New Roman"/>
              </a:rPr>
              <a:t>Delayed Free Recall: </a:t>
            </a:r>
            <a:r>
              <a:rPr lang="en-US" sz="2000" dirty="0">
                <a:latin typeface="Times New Roman"/>
                <a:cs typeface="Times New Roman"/>
              </a:rPr>
              <a:t>Only CS was significantly worse than Quiet (p = .017); the changing state effect was trending (p = .056).</a:t>
            </a:r>
          </a:p>
          <a:p>
            <a:pPr marL="228600" indent="-228600">
              <a:buFont typeface=""/>
              <a:buChar char="•"/>
            </a:pPr>
            <a:endParaRPr lang="en-US" sz="2000" dirty="0">
              <a:latin typeface="Times New Roman"/>
              <a:cs typeface="Times New Roman"/>
            </a:endParaRPr>
          </a:p>
          <a:p>
            <a:pPr marL="228600" indent="-228600">
              <a:buFont typeface=""/>
              <a:buChar char="•"/>
            </a:pPr>
            <a:r>
              <a:rPr lang="en-US" sz="2000" b="1" dirty="0">
                <a:latin typeface="Times New Roman"/>
                <a:cs typeface="Times New Roman"/>
              </a:rPr>
              <a:t>Delayed Item Recognition</a:t>
            </a:r>
            <a:r>
              <a:rPr lang="en-US" sz="2000" dirty="0">
                <a:latin typeface="Times New Roman"/>
                <a:cs typeface="Times New Roman"/>
              </a:rPr>
              <a:t>: Followed the expected Quiet &gt; SS &gt; CS pattern, but none of the pairwise contrasts were significant (all p &gt; .36).</a:t>
            </a:r>
          </a:p>
          <a:p>
            <a:pPr algn="ctr"/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060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71B58-BF9B-949C-156D-76DE06E73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7;p18">
            <a:extLst>
              <a:ext uri="{FF2B5EF4-FFF2-40B4-BE49-F238E27FC236}">
                <a16:creationId xmlns:a16="http://schemas.microsoft.com/office/drawing/2014/main" id="{9858B667-B8D0-7DC9-E5ED-4626DFB9A038}"/>
              </a:ext>
            </a:extLst>
          </p:cNvPr>
          <p:cNvSpPr txBox="1"/>
          <p:nvPr/>
        </p:nvSpPr>
        <p:spPr>
          <a:xfrm>
            <a:off x="607309" y="365244"/>
            <a:ext cx="1120140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150" b="1" i="0" u="none" strike="noStrike" cap="none" dirty="0">
                <a:solidFill>
                  <a:srgbClr val="0F172A"/>
                </a:solidFill>
                <a:latin typeface="Times New Roman"/>
                <a:ea typeface="Playfair Display"/>
                <a:cs typeface="Times New Roman"/>
                <a:sym typeface="Playfair Display"/>
              </a:rPr>
              <a:t>Study </a:t>
            </a:r>
            <a:r>
              <a:rPr lang="en-US" sz="3150" b="1" dirty="0">
                <a:solidFill>
                  <a:srgbClr val="0F172A"/>
                </a:solidFill>
                <a:latin typeface="Times New Roman"/>
                <a:ea typeface="Playfair Display"/>
                <a:cs typeface="Times New Roman"/>
                <a:sym typeface="Playfair Display"/>
              </a:rPr>
              <a:t>2</a:t>
            </a:r>
            <a:r>
              <a:rPr lang="en-US" sz="3150" b="1" i="0" u="none" strike="noStrike" cap="none" dirty="0">
                <a:solidFill>
                  <a:srgbClr val="0F172A"/>
                </a:solidFill>
                <a:latin typeface="Times New Roman"/>
                <a:ea typeface="Playfair Display"/>
                <a:cs typeface="Times New Roman"/>
                <a:sym typeface="Playfair Display"/>
              </a:rPr>
              <a:t>: Strategy Effects</a:t>
            </a:r>
            <a:endParaRPr dirty="0">
              <a:latin typeface="Times New Roman"/>
              <a:cs typeface="Times New Roman"/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6978B5CB-B8D7-6DF1-2558-95BE954C7D57}"/>
              </a:ext>
            </a:extLst>
          </p:cNvPr>
          <p:cNvGraphicFramePr>
            <a:graphicFrameLocks noGrp="1"/>
          </p:cNvGraphicFramePr>
          <p:nvPr/>
        </p:nvGraphicFramePr>
        <p:xfrm>
          <a:off x="481262" y="1965158"/>
          <a:ext cx="2762334" cy="171851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62334">
                  <a:extLst>
                    <a:ext uri="{9D8B030D-6E8A-4147-A177-3AD203B41FA5}">
                      <a16:colId xmlns:a16="http://schemas.microsoft.com/office/drawing/2014/main" val="2396042706"/>
                    </a:ext>
                  </a:extLst>
                </a:gridCol>
              </a:tblGrid>
              <a:tr h="3624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latin typeface="Times New Roman"/>
                        </a:rPr>
                        <a:t>Contrast</a:t>
                      </a:r>
                      <a:endParaRPr lang="en-US" sz="1600"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806925"/>
                  </a:ext>
                </a:extLst>
              </a:tr>
              <a:tr h="6312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latin typeface="Times New Roman"/>
                        </a:rPr>
                        <a:t>CS vs Quiet</a:t>
                      </a:r>
                      <a:endParaRPr lang="en-US" sz="1600" dirty="0"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92571"/>
                  </a:ext>
                </a:extLst>
              </a:tr>
              <a:tr h="3624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latin typeface="Times New Roman"/>
                        </a:rPr>
                        <a:t>SS vs Quiet</a:t>
                      </a:r>
                      <a:endParaRPr lang="en-US" sz="1600"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5908116"/>
                  </a:ext>
                </a:extLst>
              </a:tr>
              <a:tr h="3624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latin typeface="Times New Roman"/>
                        </a:rPr>
                        <a:t>CS vs SS</a:t>
                      </a:r>
                      <a:endParaRPr lang="en-US" sz="1600" dirty="0"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495504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84CDB586-30F6-F11B-1D33-9F2EA4BD4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553975"/>
              </p:ext>
            </p:extLst>
          </p:nvPr>
        </p:nvGraphicFramePr>
        <p:xfrm>
          <a:off x="3517404" y="1962303"/>
          <a:ext cx="2762336" cy="326569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62336">
                  <a:extLst>
                    <a:ext uri="{9D8B030D-6E8A-4147-A177-3AD203B41FA5}">
                      <a16:colId xmlns:a16="http://schemas.microsoft.com/office/drawing/2014/main" val="3522390588"/>
                    </a:ext>
                  </a:extLst>
                </a:gridCol>
              </a:tblGrid>
              <a:tr h="366674">
                <a:tc>
                  <a:txBody>
                    <a:bodyPr/>
                    <a:lstStyle/>
                    <a:p>
                      <a:pPr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/>
                        </a:rPr>
                        <a:t>Rehearsers</a:t>
                      </a:r>
                      <a:endParaRPr lang="en-US" sz="1400">
                        <a:effectLst/>
                        <a:latin typeface="Times New Roman"/>
                      </a:endParaRPr>
                    </a:p>
                  </a:txBody>
                  <a:tcPr marL="76010" marR="76010" marT="38005" marB="380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858140"/>
                  </a:ext>
                </a:extLst>
              </a:tr>
              <a:tr h="6302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i="1">
                          <a:latin typeface="Times New Roman"/>
                        </a:rPr>
                        <a:t>t</a:t>
                      </a:r>
                      <a:r>
                        <a:rPr lang="en-US" sz="1600">
                          <a:latin typeface="Times New Roman"/>
                        </a:rPr>
                        <a:t>(13) = 5.37, </a:t>
                      </a:r>
                      <a:r>
                        <a:rPr lang="en-US" sz="1600" b="1">
                          <a:latin typeface="Times New Roman"/>
                        </a:rPr>
                        <a:t>p &lt; .001</a:t>
                      </a:r>
                      <a:r>
                        <a:rPr lang="en-US" sz="1600">
                          <a:latin typeface="Times New Roman"/>
                        </a:rPr>
                        <a:t>, </a:t>
                      </a:r>
                      <a:r>
                        <a:rPr lang="en-US" sz="1600" i="1">
                          <a:latin typeface="Times New Roman"/>
                        </a:rPr>
                        <a:t>d</a:t>
                      </a:r>
                      <a:r>
                        <a:rPr lang="en-US" sz="1600">
                          <a:latin typeface="Times New Roman"/>
                        </a:rPr>
                        <a:t> = 1.40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772683"/>
                  </a:ext>
                </a:extLst>
              </a:tr>
              <a:tr h="36667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i="1">
                          <a:latin typeface="Times New Roman"/>
                        </a:rPr>
                        <a:t>t</a:t>
                      </a:r>
                      <a:r>
                        <a:rPr lang="en-US" sz="1600">
                          <a:latin typeface="Times New Roman"/>
                        </a:rPr>
                        <a:t>(13) = 2.05, </a:t>
                      </a:r>
                      <a:r>
                        <a:rPr lang="en-US" sz="1600" i="1">
                          <a:latin typeface="Times New Roman"/>
                        </a:rPr>
                        <a:t>p</a:t>
                      </a:r>
                      <a:r>
                        <a:rPr lang="en-US" sz="1600">
                          <a:latin typeface="Times New Roman"/>
                        </a:rPr>
                        <a:t> = .06, </a:t>
                      </a:r>
                      <a:r>
                        <a:rPr lang="en-US" sz="1600" i="1">
                          <a:latin typeface="Times New Roman"/>
                        </a:rPr>
                        <a:t>d</a:t>
                      </a:r>
                      <a:r>
                        <a:rPr lang="en-US" sz="1600">
                          <a:latin typeface="Times New Roman"/>
                        </a:rPr>
                        <a:t> = .55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394628"/>
                  </a:ext>
                </a:extLst>
              </a:tr>
              <a:tr h="36667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i="1">
                          <a:latin typeface="Times New Roman"/>
                        </a:rPr>
                        <a:t>t</a:t>
                      </a:r>
                      <a:r>
                        <a:rPr lang="en-US" sz="1600">
                          <a:latin typeface="Times New Roman"/>
                        </a:rPr>
                        <a:t>(13) = 3.21, </a:t>
                      </a:r>
                      <a:r>
                        <a:rPr lang="en-US" sz="1600" b="1">
                          <a:latin typeface="Times New Roman"/>
                        </a:rPr>
                        <a:t>p = .007</a:t>
                      </a:r>
                      <a:r>
                        <a:rPr lang="en-US" sz="1600">
                          <a:latin typeface="Times New Roman"/>
                        </a:rPr>
                        <a:t>, </a:t>
                      </a:r>
                      <a:r>
                        <a:rPr lang="en-US" sz="1600" i="1">
                          <a:latin typeface="Times New Roman"/>
                        </a:rPr>
                        <a:t>d</a:t>
                      </a:r>
                      <a:r>
                        <a:rPr lang="en-US" sz="1600">
                          <a:latin typeface="Times New Roman"/>
                        </a:rPr>
                        <a:t> = .86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9318377"/>
                  </a:ext>
                </a:extLst>
              </a:tr>
              <a:tr h="905227">
                <a:tc>
                  <a:txBody>
                    <a:bodyPr/>
                    <a:lstStyle/>
                    <a:p>
                      <a:pPr lvl="0" rtl="0">
                        <a:lnSpc>
                          <a:spcPts val="1575"/>
                        </a:lnSpc>
                        <a:buNone/>
                      </a:pPr>
                      <a:endParaRPr lang="en-US" sz="1400" dirty="0">
                        <a:effectLst/>
                        <a:latin typeface="Times New Roman"/>
                      </a:endParaRPr>
                    </a:p>
                    <a:p>
                      <a:pPr lvl="0" rtl="0">
                        <a:lnSpc>
                          <a:spcPts val="1575"/>
                        </a:lnSpc>
                        <a:buNone/>
                      </a:pPr>
                      <a:endParaRPr lang="en-US" sz="1400" dirty="0">
                        <a:effectLst/>
                        <a:latin typeface="Times New Roman"/>
                      </a:endParaRPr>
                    </a:p>
                    <a:p>
                      <a:pPr lvl="0" rtl="0">
                        <a:lnSpc>
                          <a:spcPts val="1575"/>
                        </a:lnSpc>
                        <a:buNone/>
                      </a:pPr>
                      <a:r>
                        <a:rPr lang="en-US" sz="1400" dirty="0">
                          <a:effectLst/>
                          <a:latin typeface="Times New Roman"/>
                        </a:rPr>
                        <a:t>—</a:t>
                      </a:r>
                    </a:p>
                  </a:txBody>
                  <a:tcPr marL="76010" marR="76010" marT="38005" marB="380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486935"/>
                  </a:ext>
                </a:extLst>
              </a:tr>
              <a:tr h="630222">
                <a:tc>
                  <a:txBody>
                    <a:bodyPr/>
                    <a:lstStyle/>
                    <a:p>
                      <a:pPr lvl="0" rtl="0">
                        <a:lnSpc>
                          <a:spcPts val="1575"/>
                        </a:lnSpc>
                        <a:buNone/>
                      </a:pPr>
                      <a:endParaRPr lang="en-US" sz="1400" dirty="0">
                        <a:effectLst/>
                        <a:latin typeface="Times New Roman"/>
                      </a:endParaRPr>
                    </a:p>
                    <a:p>
                      <a:pPr lvl="0" rtl="0">
                        <a:lnSpc>
                          <a:spcPts val="1575"/>
                        </a:lnSpc>
                        <a:buNone/>
                      </a:pPr>
                      <a:r>
                        <a:rPr lang="en-US" sz="1400" dirty="0">
                          <a:effectLst/>
                          <a:latin typeface="Times New Roman"/>
                        </a:rPr>
                        <a:t>—</a:t>
                      </a:r>
                    </a:p>
                  </a:txBody>
                  <a:tcPr marL="76010" marR="76010" marT="38005" marB="380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9699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7BA28AC0-CEC7-B483-7EBC-98E13EE98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276380"/>
              </p:ext>
            </p:extLst>
          </p:nvPr>
        </p:nvGraphicFramePr>
        <p:xfrm>
          <a:off x="6319443" y="1965157"/>
          <a:ext cx="2807368" cy="332281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07368">
                  <a:extLst>
                    <a:ext uri="{9D8B030D-6E8A-4147-A177-3AD203B41FA5}">
                      <a16:colId xmlns:a16="http://schemas.microsoft.com/office/drawing/2014/main" val="2103719565"/>
                    </a:ext>
                  </a:extLst>
                </a:gridCol>
              </a:tblGrid>
              <a:tr h="346533">
                <a:tc>
                  <a:txBody>
                    <a:bodyPr/>
                    <a:lstStyle/>
                    <a:p>
                      <a:pPr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600" b="1">
                          <a:effectLst/>
                          <a:latin typeface="Times New Roman"/>
                        </a:rPr>
                        <a:t>Non-Rehearsers</a:t>
                      </a:r>
                      <a:endParaRPr lang="en-US" sz="1600">
                        <a:effectLst/>
                        <a:latin typeface="Times New Roman"/>
                      </a:endParaRPr>
                    </a:p>
                  </a:txBody>
                  <a:tcPr marL="76010" marR="76010" marT="38005" marB="380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989051"/>
                  </a:ext>
                </a:extLst>
              </a:tr>
              <a:tr h="59560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i="1">
                          <a:latin typeface="Times New Roman"/>
                        </a:rPr>
                        <a:t>t</a:t>
                      </a:r>
                      <a:r>
                        <a:rPr lang="en-US" sz="1600">
                          <a:latin typeface="Times New Roman"/>
                        </a:rPr>
                        <a:t>(29) = 3.50, </a:t>
                      </a:r>
                      <a:r>
                        <a:rPr lang="en-US" sz="1600" b="1">
                          <a:latin typeface="Times New Roman"/>
                        </a:rPr>
                        <a:t>p = .001</a:t>
                      </a:r>
                      <a:r>
                        <a:rPr lang="en-US" sz="1600">
                          <a:latin typeface="Times New Roman"/>
                        </a:rPr>
                        <a:t>, </a:t>
                      </a:r>
                      <a:r>
                        <a:rPr lang="en-US" sz="1600" i="1">
                          <a:latin typeface="Times New Roman"/>
                        </a:rPr>
                        <a:t>d</a:t>
                      </a:r>
                      <a:r>
                        <a:rPr lang="en-US" sz="1600">
                          <a:latin typeface="Times New Roman"/>
                        </a:rPr>
                        <a:t> = .65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892802"/>
                  </a:ext>
                </a:extLst>
              </a:tr>
              <a:tr h="3465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i="1">
                          <a:latin typeface="Times New Roman"/>
                        </a:rPr>
                        <a:t>t</a:t>
                      </a:r>
                      <a:r>
                        <a:rPr lang="en-US" sz="1600">
                          <a:latin typeface="Times New Roman"/>
                        </a:rPr>
                        <a:t>(29) = 1.97, </a:t>
                      </a:r>
                      <a:r>
                        <a:rPr lang="en-US" sz="1600" i="1">
                          <a:latin typeface="Times New Roman"/>
                        </a:rPr>
                        <a:t>p</a:t>
                      </a:r>
                      <a:r>
                        <a:rPr lang="en-US" sz="1600">
                          <a:latin typeface="Times New Roman"/>
                        </a:rPr>
                        <a:t> = .058, </a:t>
                      </a:r>
                      <a:r>
                        <a:rPr lang="en-US" sz="1600" i="1">
                          <a:latin typeface="Times New Roman"/>
                        </a:rPr>
                        <a:t>d</a:t>
                      </a:r>
                      <a:r>
                        <a:rPr lang="en-US" sz="1600">
                          <a:latin typeface="Times New Roman"/>
                        </a:rPr>
                        <a:t> = .36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329723"/>
                  </a:ext>
                </a:extLst>
              </a:tr>
              <a:tr h="3465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i="1">
                          <a:latin typeface="Times New Roman"/>
                        </a:rPr>
                        <a:t>t</a:t>
                      </a:r>
                      <a:r>
                        <a:rPr lang="en-US" sz="1600">
                          <a:latin typeface="Times New Roman"/>
                        </a:rPr>
                        <a:t>(29) = 3.04, </a:t>
                      </a:r>
                      <a:r>
                        <a:rPr lang="en-US" sz="1600" b="1">
                          <a:latin typeface="Times New Roman"/>
                        </a:rPr>
                        <a:t>p = .05</a:t>
                      </a:r>
                      <a:r>
                        <a:rPr lang="en-US" sz="1600">
                          <a:latin typeface="Times New Roman"/>
                        </a:rPr>
                        <a:t>, </a:t>
                      </a:r>
                      <a:r>
                        <a:rPr lang="en-US" sz="1600" i="1">
                          <a:latin typeface="Times New Roman"/>
                        </a:rPr>
                        <a:t>d</a:t>
                      </a:r>
                      <a:r>
                        <a:rPr lang="en-US" sz="1600">
                          <a:latin typeface="Times New Roman"/>
                        </a:rPr>
                        <a:t> = .37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428361"/>
                  </a:ext>
                </a:extLst>
              </a:tr>
              <a:tr h="1032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effectLst/>
                        <a:latin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effectLst/>
                        <a:latin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effectLst/>
                        <a:latin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Times New Roman"/>
                        </a:rPr>
                        <a:t>—</a:t>
                      </a:r>
                    </a:p>
                    <a:p>
                      <a:pPr rtl="0" fontAlgn="base">
                        <a:lnSpc>
                          <a:spcPts val="1575"/>
                        </a:lnSpc>
                        <a:buNone/>
                      </a:pPr>
                      <a:endParaRPr lang="en-US" sz="1600" dirty="0">
                        <a:effectLst/>
                        <a:latin typeface="Times New Roman"/>
                      </a:endParaRPr>
                    </a:p>
                  </a:txBody>
                  <a:tcPr marL="76010" marR="76010" marT="38005" marB="380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5200999"/>
                  </a:ext>
                </a:extLst>
              </a:tr>
              <a:tr h="595605">
                <a:tc>
                  <a:txBody>
                    <a:bodyPr/>
                    <a:lstStyle/>
                    <a:p>
                      <a:pPr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600" dirty="0">
                          <a:effectLst/>
                          <a:latin typeface="Times New Roman"/>
                        </a:rPr>
                        <a:t>—</a:t>
                      </a:r>
                    </a:p>
                  </a:txBody>
                  <a:tcPr marL="76010" marR="76010" marT="38005" marB="380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941919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FB83437E-40EC-92B8-3467-BCDE9D3F3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508658"/>
              </p:ext>
            </p:extLst>
          </p:nvPr>
        </p:nvGraphicFramePr>
        <p:xfrm>
          <a:off x="9126811" y="4185560"/>
          <a:ext cx="2153858" cy="9648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53858">
                  <a:extLst>
                    <a:ext uri="{9D8B030D-6E8A-4147-A177-3AD203B41FA5}">
                      <a16:colId xmlns:a16="http://schemas.microsoft.com/office/drawing/2014/main" val="4190130165"/>
                    </a:ext>
                  </a:extLst>
                </a:gridCol>
              </a:tblGrid>
              <a:tr h="2661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Times New Roman"/>
                        </a:rPr>
                        <a:t>F(1,130) = 1.14, p = .29</a:t>
                      </a:r>
                    </a:p>
                    <a:p>
                      <a:pPr lvl="0" rtl="0">
                        <a:lnSpc>
                          <a:spcPts val="1575"/>
                        </a:lnSpc>
                        <a:buNone/>
                      </a:pPr>
                      <a:endParaRPr lang="en-US" sz="1600" dirty="0">
                        <a:effectLst/>
                        <a:latin typeface="Times New Roman"/>
                      </a:endParaRPr>
                    </a:p>
                    <a:p>
                      <a:pPr lvl="0" rtl="0">
                        <a:lnSpc>
                          <a:spcPts val="1575"/>
                        </a:lnSpc>
                        <a:buNone/>
                      </a:pPr>
                      <a:endParaRPr lang="en-US" sz="1600" dirty="0">
                        <a:effectLst/>
                        <a:latin typeface="Times New Roman"/>
                      </a:endParaRPr>
                    </a:p>
                  </a:txBody>
                  <a:tcPr marL="76010" marR="76010" marT="38005" marB="38005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921508"/>
                  </a:ext>
                </a:extLst>
              </a:tr>
              <a:tr h="188855">
                <a:tc>
                  <a:txBody>
                    <a:bodyPr/>
                    <a:lstStyle/>
                    <a:p>
                      <a:pPr lvl="0" rtl="0">
                        <a:lnSpc>
                          <a:spcPts val="1575"/>
                        </a:lnSpc>
                        <a:buNone/>
                      </a:pPr>
                      <a:r>
                        <a:rPr lang="en-US" sz="1600" dirty="0">
                          <a:effectLst/>
                          <a:latin typeface="Times New Roman"/>
                        </a:rPr>
                        <a:t>F(2,260) = 2.85, p = .75</a:t>
                      </a:r>
                    </a:p>
                  </a:txBody>
                  <a:tcPr marL="76009" marR="76009" marT="38005" marB="380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63758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15C107C3-B43E-0214-4411-1F9DB36CA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325894"/>
              </p:ext>
            </p:extLst>
          </p:nvPr>
        </p:nvGraphicFramePr>
        <p:xfrm>
          <a:off x="480427" y="3901637"/>
          <a:ext cx="2762336" cy="152399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62336">
                  <a:extLst>
                    <a:ext uri="{9D8B030D-6E8A-4147-A177-3AD203B41FA5}">
                      <a16:colId xmlns:a16="http://schemas.microsoft.com/office/drawing/2014/main" val="3977825929"/>
                    </a:ext>
                  </a:extLst>
                </a:gridCol>
              </a:tblGrid>
              <a:tr h="897036">
                <a:tc>
                  <a:txBody>
                    <a:bodyPr/>
                    <a:lstStyle/>
                    <a:p>
                      <a:pPr rtl="0" fontAlgn="base">
                        <a:lnSpc>
                          <a:spcPts val="1875"/>
                        </a:lnSpc>
                        <a:buNone/>
                      </a:pPr>
                      <a:r>
                        <a:rPr lang="en-US" sz="1600" b="1" dirty="0">
                          <a:effectLst/>
                          <a:latin typeface="Times New Roman"/>
                        </a:rPr>
                        <a:t>No Main Effect of Strategy</a:t>
                      </a:r>
                      <a:endParaRPr lang="en-US" sz="1600" dirty="0">
                        <a:effectLst/>
                        <a:latin typeface="Times New Roman"/>
                      </a:endParaRPr>
                    </a:p>
                  </a:txBody>
                  <a:tcPr marL="90297" marR="90297" marT="45149" marB="451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194406"/>
                  </a:ext>
                </a:extLst>
              </a:tr>
              <a:tr h="626955">
                <a:tc>
                  <a:txBody>
                    <a:bodyPr/>
                    <a:lstStyle/>
                    <a:p>
                      <a:pPr rtl="0" fontAlgn="base">
                        <a:lnSpc>
                          <a:spcPts val="1875"/>
                        </a:lnSpc>
                        <a:buNone/>
                      </a:pPr>
                      <a:r>
                        <a:rPr lang="en-US" sz="1600" b="1" dirty="0">
                          <a:effectLst/>
                          <a:latin typeface="Times New Roman"/>
                        </a:rPr>
                        <a:t>No Sound × Strategy Interaction</a:t>
                      </a:r>
                      <a:endParaRPr lang="en-US" sz="1600" dirty="0">
                        <a:effectLst/>
                        <a:latin typeface="Times New Roman"/>
                      </a:endParaRPr>
                    </a:p>
                  </a:txBody>
                  <a:tcPr marL="90297" marR="90297" marT="45149" marB="451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52877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CA4B3E-CF75-F451-8A69-A7A940887D06}"/>
              </a:ext>
            </a:extLst>
          </p:cNvPr>
          <p:cNvSpPr txBox="1"/>
          <p:nvPr/>
        </p:nvSpPr>
        <p:spPr>
          <a:xfrm>
            <a:off x="480427" y="1253156"/>
            <a:ext cx="4972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Delayed Serial Recall</a:t>
            </a:r>
          </a:p>
        </p:txBody>
      </p:sp>
    </p:spTree>
    <p:extLst>
      <p:ext uri="{BB962C8B-B14F-4D97-AF65-F5344CB8AC3E}">
        <p14:creationId xmlns:p14="http://schemas.microsoft.com/office/powerpoint/2010/main" val="37771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05;p14" descr="A blue background with black lines&#10;&#10;AI-generated content may be incorrect.">
            <a:extLst>
              <a:ext uri="{FF2B5EF4-FFF2-40B4-BE49-F238E27FC236}">
                <a16:creationId xmlns:a16="http://schemas.microsoft.com/office/drawing/2014/main" id="{5DEBC7B7-1C43-0890-0B0C-1ED8F81AE67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2425" y="937815"/>
            <a:ext cx="10068235" cy="139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5;p14">
            <a:extLst>
              <a:ext uri="{FF2B5EF4-FFF2-40B4-BE49-F238E27FC236}">
                <a16:creationId xmlns:a16="http://schemas.microsoft.com/office/drawing/2014/main" id="{5EF5B3F0-1E11-6977-60CD-DBD328952C3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2487" y="2507694"/>
            <a:ext cx="10078174" cy="111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06;p14">
            <a:extLst>
              <a:ext uri="{FF2B5EF4-FFF2-40B4-BE49-F238E27FC236}">
                <a16:creationId xmlns:a16="http://schemas.microsoft.com/office/drawing/2014/main" id="{F0334908-29F9-2D9C-2FB3-7228058A5BF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487" y="3798254"/>
            <a:ext cx="10078174" cy="914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7;p14">
            <a:extLst>
              <a:ext uri="{FF2B5EF4-FFF2-40B4-BE49-F238E27FC236}">
                <a16:creationId xmlns:a16="http://schemas.microsoft.com/office/drawing/2014/main" id="{1E5C8B38-43BA-E7BC-3AE3-E5B3EE2CA9D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486" y="4887487"/>
            <a:ext cx="10078175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8;p14">
            <a:extLst>
              <a:ext uri="{FF2B5EF4-FFF2-40B4-BE49-F238E27FC236}">
                <a16:creationId xmlns:a16="http://schemas.microsoft.com/office/drawing/2014/main" id="{79C7DE7C-4D30-6BB8-734A-F96EAE8E1BE9}"/>
              </a:ext>
            </a:extLst>
          </p:cNvPr>
          <p:cNvSpPr txBox="1"/>
          <p:nvPr/>
        </p:nvSpPr>
        <p:spPr>
          <a:xfrm>
            <a:off x="762000" y="174774"/>
            <a:ext cx="1120140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0F172A"/>
                </a:solidFill>
                <a:latin typeface="Times New Roman"/>
                <a:ea typeface="Playfair Display"/>
                <a:cs typeface="Times New Roman"/>
                <a:sym typeface="Playfair Display"/>
              </a:rPr>
              <a:t>General Discussion: Key Takeaways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7" name="Google Shape;109;p14">
            <a:extLst>
              <a:ext uri="{FF2B5EF4-FFF2-40B4-BE49-F238E27FC236}">
                <a16:creationId xmlns:a16="http://schemas.microsoft.com/office/drawing/2014/main" id="{C4CC6E6B-EBD3-7FD0-C5CF-047F35022212}"/>
              </a:ext>
            </a:extLst>
          </p:cNvPr>
          <p:cNvSpPr txBox="1"/>
          <p:nvPr/>
        </p:nvSpPr>
        <p:spPr>
          <a:xfrm>
            <a:off x="930551" y="1109995"/>
            <a:ext cx="90958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2060"/>
                </a:solidFill>
                <a:latin typeface="Times New Roman"/>
                <a:ea typeface="Inter"/>
                <a:cs typeface="Times New Roman"/>
                <a:sym typeface="Inter"/>
              </a:rPr>
              <a:t>1. The ISE and changing-state effect are robust, and do not depend on rehearsal.</a:t>
            </a:r>
            <a:endParaRPr lang="en-US" sz="2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8" name="Google Shape;110;p14">
            <a:extLst>
              <a:ext uri="{FF2B5EF4-FFF2-40B4-BE49-F238E27FC236}">
                <a16:creationId xmlns:a16="http://schemas.microsoft.com/office/drawing/2014/main" id="{B7CF30C3-1892-7B3F-F8B9-F78D9C34F4AC}"/>
              </a:ext>
            </a:extLst>
          </p:cNvPr>
          <p:cNvSpPr txBox="1"/>
          <p:nvPr/>
        </p:nvSpPr>
        <p:spPr>
          <a:xfrm>
            <a:off x="904564" y="1445923"/>
            <a:ext cx="91218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475569"/>
                </a:solidFill>
                <a:latin typeface="Times New Roman"/>
                <a:cs typeface="Times New Roman"/>
                <a:sym typeface="Inter"/>
              </a:rPr>
              <a:t>Reliable disruption occurred even when tasks lacked an ordering requirement (DFR) and even when participants did not rehearse.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9" name="Google Shape;111;p14">
            <a:extLst>
              <a:ext uri="{FF2B5EF4-FFF2-40B4-BE49-F238E27FC236}">
                <a16:creationId xmlns:a16="http://schemas.microsoft.com/office/drawing/2014/main" id="{42C6BB25-C8F4-1569-C7B8-B62425640F4F}"/>
              </a:ext>
            </a:extLst>
          </p:cNvPr>
          <p:cNvSpPr txBox="1"/>
          <p:nvPr/>
        </p:nvSpPr>
        <p:spPr>
          <a:xfrm>
            <a:off x="894625" y="2647521"/>
            <a:ext cx="95781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2060"/>
                </a:solidFill>
                <a:latin typeface="Times New Roman"/>
                <a:ea typeface="Inter"/>
                <a:cs typeface="Times New Roman"/>
                <a:sym typeface="Inter"/>
              </a:rPr>
              <a:t>2. CS disruption is not restricted to ordered tasks.</a:t>
            </a:r>
            <a:endParaRPr lang="en-US" sz="2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0" name="Google Shape;112;p14">
            <a:extLst>
              <a:ext uri="{FF2B5EF4-FFF2-40B4-BE49-F238E27FC236}">
                <a16:creationId xmlns:a16="http://schemas.microsoft.com/office/drawing/2014/main" id="{63F30CD6-854A-612A-D858-5DEFFA3E9F13}"/>
              </a:ext>
            </a:extLst>
          </p:cNvPr>
          <p:cNvSpPr txBox="1"/>
          <p:nvPr/>
        </p:nvSpPr>
        <p:spPr>
          <a:xfrm>
            <a:off x="894625" y="2955141"/>
            <a:ext cx="91218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475569"/>
                </a:solidFill>
                <a:latin typeface="Times New Roman"/>
                <a:cs typeface="Times New Roman"/>
                <a:sym typeface="Inter"/>
              </a:rPr>
              <a:t>Effects appeared in tasks with minimal order processing (e.g. Delayed Free Recall), undermining the "seriation-only" assumption.</a:t>
            </a:r>
            <a:endParaRPr lang="en-US" sz="2000" dirty="0">
              <a:solidFill>
                <a:srgbClr val="475569"/>
              </a:solidFill>
              <a:latin typeface="Times New Roman"/>
              <a:cs typeface="Times New Roman"/>
            </a:endParaRPr>
          </a:p>
        </p:txBody>
      </p:sp>
      <p:sp>
        <p:nvSpPr>
          <p:cNvPr id="11" name="Google Shape;113;p14">
            <a:extLst>
              <a:ext uri="{FF2B5EF4-FFF2-40B4-BE49-F238E27FC236}">
                <a16:creationId xmlns:a16="http://schemas.microsoft.com/office/drawing/2014/main" id="{DC8EE5DB-8617-3074-629B-E7702B818351}"/>
              </a:ext>
            </a:extLst>
          </p:cNvPr>
          <p:cNvSpPr txBox="1"/>
          <p:nvPr/>
        </p:nvSpPr>
        <p:spPr>
          <a:xfrm>
            <a:off x="894625" y="3938081"/>
            <a:ext cx="95781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2060"/>
                </a:solidFill>
                <a:latin typeface="Times New Roman"/>
                <a:ea typeface="Inter"/>
                <a:cs typeface="Times New Roman"/>
                <a:sym typeface="Inter"/>
              </a:rPr>
              <a:t>3. Steady-State (SS) sounds can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Inter"/>
                <a:cs typeface="Times New Roman"/>
                <a:sym typeface="Inter"/>
              </a:rPr>
              <a:t> also</a:t>
            </a:r>
            <a:r>
              <a:rPr lang="en-US" sz="2000" b="1" i="0" u="none" strike="noStrike" cap="none" dirty="0">
                <a:solidFill>
                  <a:srgbClr val="002060"/>
                </a:solidFill>
                <a:latin typeface="Times New Roman"/>
                <a:ea typeface="Inter"/>
                <a:cs typeface="Times New Roman"/>
                <a:sym typeface="Inter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Inter"/>
                <a:cs typeface="Times New Roman"/>
                <a:sym typeface="Inter"/>
              </a:rPr>
              <a:t>disrupt</a:t>
            </a:r>
            <a:r>
              <a:rPr lang="en-US" sz="2000" b="1" i="0" u="none" strike="noStrike" cap="none" dirty="0">
                <a:solidFill>
                  <a:srgbClr val="002060"/>
                </a:solidFill>
                <a:latin typeface="Times New Roman"/>
                <a:ea typeface="Inter"/>
                <a:cs typeface="Times New Roman"/>
                <a:sym typeface="Inter"/>
              </a:rPr>
              <a:t> memory.</a:t>
            </a:r>
            <a:endParaRPr lang="en-US" sz="2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2" name="Google Shape;114;p14">
            <a:extLst>
              <a:ext uri="{FF2B5EF4-FFF2-40B4-BE49-F238E27FC236}">
                <a16:creationId xmlns:a16="http://schemas.microsoft.com/office/drawing/2014/main" id="{F2DE7D5C-ED91-8132-B60F-73AE8EF67CC4}"/>
              </a:ext>
            </a:extLst>
          </p:cNvPr>
          <p:cNvSpPr txBox="1"/>
          <p:nvPr/>
        </p:nvSpPr>
        <p:spPr>
          <a:xfrm>
            <a:off x="894625" y="4245701"/>
            <a:ext cx="91218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2000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Even repeated background sounds can </a:t>
            </a:r>
            <a:r>
              <a:rPr lang="en-US" sz="2000" b="0" i="0" u="none" strike="noStrike" cap="none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disrupt performance relative to Quiet</a:t>
            </a:r>
            <a:r>
              <a:rPr lang="en-US" sz="2000" dirty="0">
                <a:solidFill>
                  <a:srgbClr val="475569"/>
                </a:solidFill>
                <a:latin typeface="Times New Roman"/>
                <a:ea typeface="Inter"/>
                <a:cs typeface="Times New Roman"/>
                <a:sym typeface="Inter"/>
              </a:rPr>
              <a:t>. </a:t>
            </a:r>
            <a:endParaRPr lang="en-US" sz="2000" dirty="0">
              <a:solidFill>
                <a:srgbClr val="475569"/>
              </a:solidFill>
              <a:latin typeface="Times New Roman"/>
              <a:cs typeface="Times New Roman"/>
            </a:endParaRPr>
          </a:p>
        </p:txBody>
      </p:sp>
      <p:sp>
        <p:nvSpPr>
          <p:cNvPr id="13" name="Google Shape;115;p14">
            <a:extLst>
              <a:ext uri="{FF2B5EF4-FFF2-40B4-BE49-F238E27FC236}">
                <a16:creationId xmlns:a16="http://schemas.microsoft.com/office/drawing/2014/main" id="{050BBED7-AE6E-7253-326E-546E09034D00}"/>
              </a:ext>
            </a:extLst>
          </p:cNvPr>
          <p:cNvSpPr txBox="1"/>
          <p:nvPr/>
        </p:nvSpPr>
        <p:spPr>
          <a:xfrm>
            <a:off x="894624" y="5027313"/>
            <a:ext cx="100781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2060"/>
                </a:solidFill>
                <a:latin typeface="Times New Roman"/>
                <a:ea typeface="Inter"/>
                <a:cs typeface="Times New Roman"/>
                <a:sym typeface="Inter"/>
              </a:rPr>
              <a:t>4. Other processes may play an important role in the changing-state effect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Google Shape;107;p14">
            <a:extLst>
              <a:ext uri="{FF2B5EF4-FFF2-40B4-BE49-F238E27FC236}">
                <a16:creationId xmlns:a16="http://schemas.microsoft.com/office/drawing/2014/main" id="{7128C3CC-C378-5757-6788-2C88245B2CB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485" y="5477503"/>
            <a:ext cx="10078175" cy="80799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15;p14">
            <a:extLst>
              <a:ext uri="{FF2B5EF4-FFF2-40B4-BE49-F238E27FC236}">
                <a16:creationId xmlns:a16="http://schemas.microsoft.com/office/drawing/2014/main" id="{8158CCF9-1FAE-D9BA-9B0A-E51733DDD65E}"/>
              </a:ext>
            </a:extLst>
          </p:cNvPr>
          <p:cNvSpPr txBox="1"/>
          <p:nvPr/>
        </p:nvSpPr>
        <p:spPr>
          <a:xfrm>
            <a:off x="904565" y="5573724"/>
            <a:ext cx="975018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2060"/>
                </a:solidFill>
                <a:latin typeface="Times New Roman"/>
                <a:cs typeface="Times New Roman"/>
              </a:rPr>
              <a:t>Vulnerability to background sounds may depend on one’s ability to select adaptive strategies and proactively maintain cognitive control over performance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538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4;p13">
            <a:extLst>
              <a:ext uri="{FF2B5EF4-FFF2-40B4-BE49-F238E27FC236}">
                <a16:creationId xmlns:a16="http://schemas.microsoft.com/office/drawing/2014/main" id="{63134179-9BA5-D2A4-FBF8-B467688F966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1866" y="1671158"/>
            <a:ext cx="5507088" cy="1484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85;p13">
            <a:extLst>
              <a:ext uri="{FF2B5EF4-FFF2-40B4-BE49-F238E27FC236}">
                <a16:creationId xmlns:a16="http://schemas.microsoft.com/office/drawing/2014/main" id="{0F1DFCB2-CAD0-65B1-BDEC-3B3C9DD8C4D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866" y="3301572"/>
            <a:ext cx="5507101" cy="19701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6;p13">
            <a:extLst>
              <a:ext uri="{FF2B5EF4-FFF2-40B4-BE49-F238E27FC236}">
                <a16:creationId xmlns:a16="http://schemas.microsoft.com/office/drawing/2014/main" id="{DFD629CC-74B9-E7F4-A7A0-9C217A25149B}"/>
              </a:ext>
            </a:extLst>
          </p:cNvPr>
          <p:cNvSpPr txBox="1"/>
          <p:nvPr/>
        </p:nvSpPr>
        <p:spPr>
          <a:xfrm>
            <a:off x="762000" y="571500"/>
            <a:ext cx="11201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Acknowledgements</a:t>
            </a:r>
            <a:endParaRPr/>
          </a:p>
        </p:txBody>
      </p:sp>
      <p:sp>
        <p:nvSpPr>
          <p:cNvPr id="6" name="Google Shape;88;p13">
            <a:extLst>
              <a:ext uri="{FF2B5EF4-FFF2-40B4-BE49-F238E27FC236}">
                <a16:creationId xmlns:a16="http://schemas.microsoft.com/office/drawing/2014/main" id="{3646ABBD-F739-175B-71ED-E60D625DB5B6}"/>
              </a:ext>
            </a:extLst>
          </p:cNvPr>
          <p:cNvSpPr txBox="1"/>
          <p:nvPr/>
        </p:nvSpPr>
        <p:spPr>
          <a:xfrm>
            <a:off x="1133413" y="1905343"/>
            <a:ext cx="4878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COLLABORATORS &amp; MENTORS</a:t>
            </a:r>
            <a:endParaRPr/>
          </a:p>
        </p:txBody>
      </p:sp>
      <p:sp>
        <p:nvSpPr>
          <p:cNvPr id="7" name="Google Shape;89;p13">
            <a:extLst>
              <a:ext uri="{FF2B5EF4-FFF2-40B4-BE49-F238E27FC236}">
                <a16:creationId xmlns:a16="http://schemas.microsoft.com/office/drawing/2014/main" id="{59CF352E-50F5-BEC6-2088-F15894EC3A9B}"/>
              </a:ext>
            </a:extLst>
          </p:cNvPr>
          <p:cNvSpPr txBox="1"/>
          <p:nvPr/>
        </p:nvSpPr>
        <p:spPr>
          <a:xfrm>
            <a:off x="1133413" y="2248243"/>
            <a:ext cx="4878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293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Dr. Jason Chein &amp;</a:t>
            </a:r>
            <a:r>
              <a:rPr lang="en-US" sz="2100" b="1">
                <a:solidFill>
                  <a:srgbClr val="1E293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Dr. </a:t>
            </a:r>
            <a:r>
              <a:rPr lang="en-US" sz="2100" b="1" i="0" u="none" strike="noStrike" cap="none">
                <a:solidFill>
                  <a:srgbClr val="1E293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Jamie Samper</a:t>
            </a:r>
            <a:endParaRPr/>
          </a:p>
        </p:txBody>
      </p:sp>
      <p:sp>
        <p:nvSpPr>
          <p:cNvPr id="9" name="Google Shape;91;p13">
            <a:extLst>
              <a:ext uri="{FF2B5EF4-FFF2-40B4-BE49-F238E27FC236}">
                <a16:creationId xmlns:a16="http://schemas.microsoft.com/office/drawing/2014/main" id="{D92F3D5C-A5A1-BCFC-E998-38EF0FD6FEE0}"/>
              </a:ext>
            </a:extLst>
          </p:cNvPr>
          <p:cNvSpPr txBox="1"/>
          <p:nvPr/>
        </p:nvSpPr>
        <p:spPr>
          <a:xfrm>
            <a:off x="1133426" y="4327531"/>
            <a:ext cx="487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97;p13">
            <a:extLst>
              <a:ext uri="{FF2B5EF4-FFF2-40B4-BE49-F238E27FC236}">
                <a16:creationId xmlns:a16="http://schemas.microsoft.com/office/drawing/2014/main" id="{45630A8B-DA82-4F75-E09F-8653139B535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3261" y="1671159"/>
            <a:ext cx="1955670" cy="1813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8;p13">
            <a:extLst>
              <a:ext uri="{FF2B5EF4-FFF2-40B4-BE49-F238E27FC236}">
                <a16:creationId xmlns:a16="http://schemas.microsoft.com/office/drawing/2014/main" id="{3CBC4082-18E5-00F9-26B8-DF7E9E64A31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47967" y="1717962"/>
            <a:ext cx="1766329" cy="17663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" name="Google Shape;86;p13">
            <a:extLst>
              <a:ext uri="{FF2B5EF4-FFF2-40B4-BE49-F238E27FC236}">
                <a16:creationId xmlns:a16="http://schemas.microsoft.com/office/drawing/2014/main" id="{4C532F73-003B-7A89-27C7-2D08509159FF}"/>
              </a:ext>
            </a:extLst>
          </p:cNvPr>
          <p:cNvSpPr txBox="1"/>
          <p:nvPr/>
        </p:nvSpPr>
        <p:spPr>
          <a:xfrm>
            <a:off x="762000" y="571500"/>
            <a:ext cx="11201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Acknowledgements</a:t>
            </a:r>
            <a:endParaRPr/>
          </a:p>
        </p:txBody>
      </p:sp>
      <p:sp>
        <p:nvSpPr>
          <p:cNvPr id="21" name="Google Shape;88;p13">
            <a:extLst>
              <a:ext uri="{FF2B5EF4-FFF2-40B4-BE49-F238E27FC236}">
                <a16:creationId xmlns:a16="http://schemas.microsoft.com/office/drawing/2014/main" id="{B42483CA-B1B9-82E0-A557-CCCC57D983A1}"/>
              </a:ext>
            </a:extLst>
          </p:cNvPr>
          <p:cNvSpPr txBox="1"/>
          <p:nvPr/>
        </p:nvSpPr>
        <p:spPr>
          <a:xfrm>
            <a:off x="1133413" y="1905343"/>
            <a:ext cx="4878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COLLABORATORS &amp; MENTORS</a:t>
            </a:r>
            <a:endParaRPr/>
          </a:p>
        </p:txBody>
      </p:sp>
      <p:sp>
        <p:nvSpPr>
          <p:cNvPr id="22" name="Google Shape;89;p13">
            <a:extLst>
              <a:ext uri="{FF2B5EF4-FFF2-40B4-BE49-F238E27FC236}">
                <a16:creationId xmlns:a16="http://schemas.microsoft.com/office/drawing/2014/main" id="{FF6D84EA-A2C2-B195-1075-A83DFFAB38F8}"/>
              </a:ext>
            </a:extLst>
          </p:cNvPr>
          <p:cNvSpPr txBox="1"/>
          <p:nvPr/>
        </p:nvSpPr>
        <p:spPr>
          <a:xfrm>
            <a:off x="1133413" y="2248243"/>
            <a:ext cx="4878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293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Dr. Jason Chein &amp;</a:t>
            </a:r>
            <a:r>
              <a:rPr lang="en-US" sz="2100" b="1">
                <a:solidFill>
                  <a:srgbClr val="1E293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Dr. </a:t>
            </a:r>
            <a:r>
              <a:rPr lang="en-US" sz="2100" b="1" i="0" u="none" strike="noStrike" cap="none">
                <a:solidFill>
                  <a:srgbClr val="1E293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Jamie Samper</a:t>
            </a:r>
            <a:endParaRPr/>
          </a:p>
        </p:txBody>
      </p:sp>
      <p:sp>
        <p:nvSpPr>
          <p:cNvPr id="24" name="Google Shape;91;p13">
            <a:extLst>
              <a:ext uri="{FF2B5EF4-FFF2-40B4-BE49-F238E27FC236}">
                <a16:creationId xmlns:a16="http://schemas.microsoft.com/office/drawing/2014/main" id="{A165A0CF-3F56-F44B-DFF4-FD01354ADAFC}"/>
              </a:ext>
            </a:extLst>
          </p:cNvPr>
          <p:cNvSpPr txBox="1"/>
          <p:nvPr/>
        </p:nvSpPr>
        <p:spPr>
          <a:xfrm>
            <a:off x="1133426" y="4327531"/>
            <a:ext cx="487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86;p13">
            <a:extLst>
              <a:ext uri="{FF2B5EF4-FFF2-40B4-BE49-F238E27FC236}">
                <a16:creationId xmlns:a16="http://schemas.microsoft.com/office/drawing/2014/main" id="{CA2FE279-6B72-319D-51E0-FED8265E55DB}"/>
              </a:ext>
            </a:extLst>
          </p:cNvPr>
          <p:cNvSpPr txBox="1"/>
          <p:nvPr/>
        </p:nvSpPr>
        <p:spPr>
          <a:xfrm>
            <a:off x="762000" y="571500"/>
            <a:ext cx="11201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Acknowledgements</a:t>
            </a:r>
            <a:endParaRPr/>
          </a:p>
        </p:txBody>
      </p:sp>
      <p:sp>
        <p:nvSpPr>
          <p:cNvPr id="36" name="Google Shape;88;p13">
            <a:extLst>
              <a:ext uri="{FF2B5EF4-FFF2-40B4-BE49-F238E27FC236}">
                <a16:creationId xmlns:a16="http://schemas.microsoft.com/office/drawing/2014/main" id="{A08F07E4-ACEA-5E30-255F-EB0675F0BC98}"/>
              </a:ext>
            </a:extLst>
          </p:cNvPr>
          <p:cNvSpPr txBox="1"/>
          <p:nvPr/>
        </p:nvSpPr>
        <p:spPr>
          <a:xfrm>
            <a:off x="1133413" y="1905343"/>
            <a:ext cx="4878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COLLABORATORS &amp; MENTORS</a:t>
            </a:r>
            <a:endParaRPr/>
          </a:p>
        </p:txBody>
      </p:sp>
      <p:sp>
        <p:nvSpPr>
          <p:cNvPr id="37" name="Google Shape;89;p13">
            <a:extLst>
              <a:ext uri="{FF2B5EF4-FFF2-40B4-BE49-F238E27FC236}">
                <a16:creationId xmlns:a16="http://schemas.microsoft.com/office/drawing/2014/main" id="{C3A84B05-6867-6830-A252-082C307A206F}"/>
              </a:ext>
            </a:extLst>
          </p:cNvPr>
          <p:cNvSpPr txBox="1"/>
          <p:nvPr/>
        </p:nvSpPr>
        <p:spPr>
          <a:xfrm>
            <a:off x="1133413" y="2248243"/>
            <a:ext cx="4878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293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Dr. Jason Chein &amp;</a:t>
            </a:r>
            <a:r>
              <a:rPr lang="en-US" sz="2100" b="1">
                <a:solidFill>
                  <a:srgbClr val="1E293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Dr. </a:t>
            </a:r>
            <a:r>
              <a:rPr lang="en-US" sz="2100" b="1" i="0" u="none" strike="noStrike" cap="none">
                <a:solidFill>
                  <a:srgbClr val="1E293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Jamie Samper</a:t>
            </a:r>
            <a:endParaRPr/>
          </a:p>
        </p:txBody>
      </p:sp>
      <p:sp>
        <p:nvSpPr>
          <p:cNvPr id="39" name="Google Shape;91;p13">
            <a:extLst>
              <a:ext uri="{FF2B5EF4-FFF2-40B4-BE49-F238E27FC236}">
                <a16:creationId xmlns:a16="http://schemas.microsoft.com/office/drawing/2014/main" id="{3D04AAD0-BD07-D667-76DE-4899F86206B8}"/>
              </a:ext>
            </a:extLst>
          </p:cNvPr>
          <p:cNvSpPr txBox="1"/>
          <p:nvPr/>
        </p:nvSpPr>
        <p:spPr>
          <a:xfrm>
            <a:off x="1133426" y="4327531"/>
            <a:ext cx="487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92;p13">
            <a:extLst>
              <a:ext uri="{FF2B5EF4-FFF2-40B4-BE49-F238E27FC236}">
                <a16:creationId xmlns:a16="http://schemas.microsoft.com/office/drawing/2014/main" id="{01AE6F83-5194-279F-7E9B-1DFFD5F50897}"/>
              </a:ext>
            </a:extLst>
          </p:cNvPr>
          <p:cNvSpPr txBox="1"/>
          <p:nvPr/>
        </p:nvSpPr>
        <p:spPr>
          <a:xfrm>
            <a:off x="1390654" y="3616301"/>
            <a:ext cx="48783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rgbClr val="1E293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All the other  members of the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rgbClr val="1E293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Temple University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rgbClr val="1E293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Control and Adaptive Behavior Laboratory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287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91;p14">
            <a:extLst>
              <a:ext uri="{FF2B5EF4-FFF2-40B4-BE49-F238E27FC236}">
                <a16:creationId xmlns:a16="http://schemas.microsoft.com/office/drawing/2014/main" id="{DAA34234-2FF2-C878-6CA5-910045F6B72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827" y="2438543"/>
            <a:ext cx="7390828" cy="351565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92;p14">
            <a:extLst>
              <a:ext uri="{FF2B5EF4-FFF2-40B4-BE49-F238E27FC236}">
                <a16:creationId xmlns:a16="http://schemas.microsoft.com/office/drawing/2014/main" id="{86BB120E-92BB-56AF-8C8D-45EA7B535623}"/>
              </a:ext>
            </a:extLst>
          </p:cNvPr>
          <p:cNvSpPr txBox="1"/>
          <p:nvPr/>
        </p:nvSpPr>
        <p:spPr>
          <a:xfrm>
            <a:off x="762000" y="571500"/>
            <a:ext cx="1120140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0F172A"/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  <a:sym typeface="Playfair Display"/>
              </a:rPr>
              <a:t>Overview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93;p14">
            <a:extLst>
              <a:ext uri="{FF2B5EF4-FFF2-40B4-BE49-F238E27FC236}">
                <a16:creationId xmlns:a16="http://schemas.microsoft.com/office/drawing/2014/main" id="{5DA786C7-61D8-DC24-2149-FFA39CCFC89B}"/>
              </a:ext>
            </a:extLst>
          </p:cNvPr>
          <p:cNvSpPr/>
          <p:nvPr/>
        </p:nvSpPr>
        <p:spPr>
          <a:xfrm>
            <a:off x="762000" y="1200150"/>
            <a:ext cx="10466041" cy="72475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C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0" name="Google Shape;94;p14">
            <a:extLst>
              <a:ext uri="{FF2B5EF4-FFF2-40B4-BE49-F238E27FC236}">
                <a16:creationId xmlns:a16="http://schemas.microsoft.com/office/drawing/2014/main" id="{08D460D7-8E9A-3625-76EC-3A9FC6E5324E}"/>
              </a:ext>
            </a:extLst>
          </p:cNvPr>
          <p:cNvSpPr txBox="1"/>
          <p:nvPr/>
        </p:nvSpPr>
        <p:spPr>
          <a:xfrm>
            <a:off x="858499" y="1900420"/>
            <a:ext cx="1047750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75569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Introduction:</a:t>
            </a:r>
            <a:r>
              <a:rPr lang="en-US" sz="1800" b="0" i="0" u="none" strike="noStrike" cap="none">
                <a:solidFill>
                  <a:srgbClr val="475569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 The ISE and working memory</a:t>
            </a:r>
            <a:r>
              <a:rPr lang="en-US" sz="1800">
                <a:solidFill>
                  <a:srgbClr val="475569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.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95;p14">
            <a:extLst>
              <a:ext uri="{FF2B5EF4-FFF2-40B4-BE49-F238E27FC236}">
                <a16:creationId xmlns:a16="http://schemas.microsoft.com/office/drawing/2014/main" id="{6C1B50AC-88EA-2192-14F0-60549F732434}"/>
              </a:ext>
            </a:extLst>
          </p:cNvPr>
          <p:cNvSpPr txBox="1"/>
          <p:nvPr/>
        </p:nvSpPr>
        <p:spPr>
          <a:xfrm>
            <a:off x="858499" y="2541032"/>
            <a:ext cx="10515107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475569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Theory:</a:t>
            </a:r>
            <a:r>
              <a:rPr lang="en-US" sz="1800" b="0" i="0" u="none" strike="noStrike" cap="none" dirty="0">
                <a:solidFill>
                  <a:srgbClr val="475569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 Consider key theoretical ideas about why the ISE occurs</a:t>
            </a:r>
            <a:r>
              <a:rPr lang="en-US" sz="1800" dirty="0">
                <a:solidFill>
                  <a:srgbClr val="475569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96;p14">
            <a:extLst>
              <a:ext uri="{FF2B5EF4-FFF2-40B4-BE49-F238E27FC236}">
                <a16:creationId xmlns:a16="http://schemas.microsoft.com/office/drawing/2014/main" id="{7783DC7E-BE95-D1E0-D5B5-3CA731247474}"/>
              </a:ext>
            </a:extLst>
          </p:cNvPr>
          <p:cNvSpPr txBox="1"/>
          <p:nvPr/>
        </p:nvSpPr>
        <p:spPr>
          <a:xfrm>
            <a:off x="858499" y="3274515"/>
            <a:ext cx="10515107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475569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Study 1:</a:t>
            </a:r>
            <a:r>
              <a:rPr lang="en-US" sz="1800" b="0" i="0" u="none" strike="noStrike" cap="none" dirty="0">
                <a:solidFill>
                  <a:srgbClr val="475569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 Broad examination across multiple tasks, sound types, and self-reported strategies.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Google Shape;97;p14">
            <a:extLst>
              <a:ext uri="{FF2B5EF4-FFF2-40B4-BE49-F238E27FC236}">
                <a16:creationId xmlns:a16="http://schemas.microsoft.com/office/drawing/2014/main" id="{A9C26F7D-A21E-40B3-AE05-3DB5B7511DBF}"/>
              </a:ext>
            </a:extLst>
          </p:cNvPr>
          <p:cNvSpPr txBox="1"/>
          <p:nvPr/>
        </p:nvSpPr>
        <p:spPr>
          <a:xfrm>
            <a:off x="862991" y="3945147"/>
            <a:ext cx="10543729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1800" b="1" i="0" u="none" strike="noStrike" cap="none" dirty="0">
                <a:solidFill>
                  <a:srgbClr val="475569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Study 2:</a:t>
            </a:r>
            <a:r>
              <a:rPr lang="en-US" sz="1800" b="0" i="0" u="none" strike="noStrike" cap="none" dirty="0">
                <a:solidFill>
                  <a:srgbClr val="475569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 Focused test of the ISE using 3 tasks and </a:t>
            </a:r>
            <a:r>
              <a:rPr lang="en-US" sz="1800" dirty="0">
                <a:solidFill>
                  <a:srgbClr val="475569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traditional sound types.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Google Shape;98;p14">
            <a:extLst>
              <a:ext uri="{FF2B5EF4-FFF2-40B4-BE49-F238E27FC236}">
                <a16:creationId xmlns:a16="http://schemas.microsoft.com/office/drawing/2014/main" id="{8E17E928-09F5-5DC6-C917-154C01E424CD}"/>
              </a:ext>
            </a:extLst>
          </p:cNvPr>
          <p:cNvSpPr txBox="1"/>
          <p:nvPr/>
        </p:nvSpPr>
        <p:spPr>
          <a:xfrm>
            <a:off x="857250" y="4691459"/>
            <a:ext cx="1047750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475569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Evaluation:</a:t>
            </a:r>
            <a:r>
              <a:rPr lang="en-US" sz="1800" b="0" i="0" u="none" strike="noStrike" cap="none" dirty="0">
                <a:solidFill>
                  <a:srgbClr val="475569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 Integrate findings to evaluate how well current explanations account for ISE variability.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Google Shape;99;p14">
            <a:extLst>
              <a:ext uri="{FF2B5EF4-FFF2-40B4-BE49-F238E27FC236}">
                <a16:creationId xmlns:a16="http://schemas.microsoft.com/office/drawing/2014/main" id="{2B7C66B1-EA30-8507-D15D-E429C606A14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141" y="1975291"/>
            <a:ext cx="575930" cy="36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00;p14">
            <a:extLst>
              <a:ext uri="{FF2B5EF4-FFF2-40B4-BE49-F238E27FC236}">
                <a16:creationId xmlns:a16="http://schemas.microsoft.com/office/drawing/2014/main" id="{51BE5308-5B73-000B-69CA-5D384512329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141" y="2615902"/>
            <a:ext cx="575930" cy="36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01;p14">
            <a:extLst>
              <a:ext uri="{FF2B5EF4-FFF2-40B4-BE49-F238E27FC236}">
                <a16:creationId xmlns:a16="http://schemas.microsoft.com/office/drawing/2014/main" id="{1F705DEF-C281-D808-C159-2886201FB80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8141" y="3300816"/>
            <a:ext cx="575930" cy="36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02;p14">
            <a:extLst>
              <a:ext uri="{FF2B5EF4-FFF2-40B4-BE49-F238E27FC236}">
                <a16:creationId xmlns:a16="http://schemas.microsoft.com/office/drawing/2014/main" id="{92B577B0-AF17-724E-B94A-D6156B90F16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8141" y="4016742"/>
            <a:ext cx="575930" cy="36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03;p14">
            <a:extLst>
              <a:ext uri="{FF2B5EF4-FFF2-40B4-BE49-F238E27FC236}">
                <a16:creationId xmlns:a16="http://schemas.microsoft.com/office/drawing/2014/main" id="{A3A08095-0425-D2A1-7D3B-1A30966C05E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8141" y="4754819"/>
            <a:ext cx="575930" cy="366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43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ECC39-7801-7EC8-6AB8-355A3BD5F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Autofit/>
          </a:bodyPr>
          <a:lstStyle/>
          <a:p>
            <a:r>
              <a:rPr lang="en-US" sz="5000">
                <a:latin typeface="Times New Roman"/>
                <a:ea typeface="+mj-lt"/>
                <a:cs typeface="+mj-lt"/>
              </a:rPr>
              <a:t>What is the irrelevant sound effect (ISE)? </a:t>
            </a:r>
            <a:endParaRPr lang="en-US" sz="5000">
              <a:latin typeface="Times New Roman"/>
              <a:cs typeface="Times New Roman"/>
            </a:endParaRPr>
          </a:p>
        </p:txBody>
      </p:sp>
      <p:sp>
        <p:nvSpPr>
          <p:cNvPr id="5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A8A56-9A7B-9C91-5187-D426F81F2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596" y="2571914"/>
            <a:ext cx="7985462" cy="50244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Times New Roman"/>
                <a:ea typeface="+mn-lt"/>
                <a:cs typeface="+mn-lt"/>
              </a:rPr>
              <a:t>The ISE refers to the 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disruption of information processing and working memory performance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caused by background sounds that are irrelevant to the task (Colle &amp; Welsh, 1976;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Salamé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&amp; Baddeley, 1982).</a:t>
            </a:r>
            <a:endParaRPr lang="en-US" sz="200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Times New Roman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Times New Roman"/>
                <a:ea typeface="+mn-lt"/>
                <a:cs typeface="+mn-lt"/>
              </a:rPr>
              <a:t>First demonstrated and </a:t>
            </a:r>
            <a:r>
              <a:rPr lang="en-US" sz="2000" i="1" dirty="0">
                <a:latin typeface="Times New Roman"/>
                <a:ea typeface="+mn-lt"/>
                <a:cs typeface="+mn-lt"/>
              </a:rPr>
              <a:t>mostly replicated </a:t>
            </a:r>
            <a:r>
              <a:rPr lang="en-US" sz="2000" dirty="0">
                <a:latin typeface="Times New Roman"/>
                <a:ea typeface="+mn-lt"/>
                <a:cs typeface="+mn-lt"/>
              </a:rPr>
              <a:t>in 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serial recall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paradigms, where irrelevant speech reliably disrupts ordered short-term memory (Colle &amp; Welsh, 1976;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Salamé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&amp; Baddeley, 1982).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strike="sngStrike" dirty="0">
              <a:latin typeface="Times New Roman"/>
              <a:cs typeface="Times New Roman"/>
            </a:endParaRPr>
          </a:p>
        </p:txBody>
      </p:sp>
      <p:pic>
        <p:nvPicPr>
          <p:cNvPr id="44" name="Picture 43" descr="Reminder on sound waves physics | Inside the Saxophone">
            <a:extLst>
              <a:ext uri="{FF2B5EF4-FFF2-40B4-BE49-F238E27FC236}">
                <a16:creationId xmlns:a16="http://schemas.microsoft.com/office/drawing/2014/main" id="{609F643A-F139-ED42-E98D-675EDD85F0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55" r="22829" b="2"/>
          <a:stretch>
            <a:fillRect/>
          </a:stretch>
        </p:blipFill>
        <p:spPr>
          <a:xfrm>
            <a:off x="8805097" y="2572968"/>
            <a:ext cx="2789204" cy="2913641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7811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4CCC8319-EEC8-F324-A7A7-E9063475F94C}"/>
              </a:ext>
            </a:extLst>
          </p:cNvPr>
          <p:cNvGrpSpPr/>
          <p:nvPr/>
        </p:nvGrpSpPr>
        <p:grpSpPr>
          <a:xfrm>
            <a:off x="2793507" y="3036959"/>
            <a:ext cx="1823491" cy="2582847"/>
            <a:chOff x="2544304" y="1536914"/>
            <a:chExt cx="1823491" cy="291884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9EE2171-A44B-C55C-04D1-C425D837F391}"/>
                </a:ext>
              </a:extLst>
            </p:cNvPr>
            <p:cNvSpPr/>
            <p:nvPr/>
          </p:nvSpPr>
          <p:spPr>
            <a:xfrm>
              <a:off x="2544304" y="1536914"/>
              <a:ext cx="1823491" cy="291884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22D80EE-6192-7BE1-CC69-78B36E449E0F}"/>
                </a:ext>
              </a:extLst>
            </p:cNvPr>
            <p:cNvSpPr txBox="1"/>
            <p:nvPr/>
          </p:nvSpPr>
          <p:spPr>
            <a:xfrm>
              <a:off x="2859051" y="1851340"/>
              <a:ext cx="1214440" cy="229557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dirty="0">
                  <a:latin typeface="Times New Roman"/>
                  <a:cs typeface="Times New Roman"/>
                </a:rPr>
                <a:t>Shoe</a:t>
              </a:r>
            </a:p>
            <a:p>
              <a:pPr marL="342900" indent="-342900">
                <a:buAutoNum type="arabicPeriod"/>
              </a:pPr>
              <a:r>
                <a:rPr lang="en-US" dirty="0">
                  <a:latin typeface="Times New Roman"/>
                  <a:cs typeface="Times New Roman"/>
                </a:rPr>
                <a:t>Door</a:t>
              </a:r>
            </a:p>
            <a:p>
              <a:pPr marL="342900" indent="-342900">
                <a:buAutoNum type="arabicPeriod"/>
              </a:pPr>
              <a:r>
                <a:rPr lang="en-US" dirty="0">
                  <a:latin typeface="Times New Roman"/>
                  <a:cs typeface="Times New Roman"/>
                </a:rPr>
                <a:t>Boat</a:t>
              </a:r>
            </a:p>
            <a:p>
              <a:pPr marL="342900" indent="-342900">
                <a:buAutoNum type="arabicPeriod"/>
              </a:pPr>
              <a:r>
                <a:rPr lang="en-US" dirty="0">
                  <a:latin typeface="Times New Roman"/>
                  <a:cs typeface="Times New Roman"/>
                </a:rPr>
                <a:t>Foot</a:t>
              </a:r>
            </a:p>
            <a:p>
              <a:pPr marL="342900" indent="-342900">
                <a:buAutoNum type="arabicPeriod"/>
              </a:pPr>
              <a:r>
                <a:rPr lang="en-US" dirty="0">
                  <a:latin typeface="Times New Roman"/>
                  <a:cs typeface="Times New Roman"/>
                </a:rPr>
                <a:t>Cat</a:t>
              </a:r>
            </a:p>
            <a:p>
              <a:pPr marL="342900" indent="-342900">
                <a:buAutoNum type="arabicPeriod"/>
              </a:pPr>
              <a:r>
                <a:rPr lang="en-US" dirty="0">
                  <a:latin typeface="Times New Roman"/>
                  <a:cs typeface="Times New Roman"/>
                </a:rPr>
                <a:t>Water</a:t>
              </a:r>
            </a:p>
            <a:p>
              <a:pPr marL="342900" indent="-342900" algn="l">
                <a:buAutoNum type="arabicPeriod"/>
              </a:pPr>
              <a:r>
                <a:rPr lang="en-US" dirty="0">
                  <a:latin typeface="Times New Roman"/>
                  <a:cs typeface="Times New Roman"/>
                </a:rPr>
                <a:t>Desk</a:t>
              </a: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20FAF60-8921-DFFF-BCCF-779DD9A0D8F8}"/>
              </a:ext>
            </a:extLst>
          </p:cNvPr>
          <p:cNvCxnSpPr>
            <a:cxnSpLocks/>
          </p:cNvCxnSpPr>
          <p:nvPr/>
        </p:nvCxnSpPr>
        <p:spPr>
          <a:xfrm>
            <a:off x="6401533" y="634415"/>
            <a:ext cx="18915" cy="558895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645527C-D0C0-C785-3BCC-FAFA493F80E2}"/>
              </a:ext>
            </a:extLst>
          </p:cNvPr>
          <p:cNvSpPr txBox="1"/>
          <p:nvPr/>
        </p:nvSpPr>
        <p:spPr>
          <a:xfrm>
            <a:off x="2155370" y="887296"/>
            <a:ext cx="29317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Times New Roman"/>
                <a:cs typeface="Times New Roman"/>
              </a:rPr>
              <a:t>Encoding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D62C07D-E88B-B51C-2669-397956923E0D}"/>
              </a:ext>
            </a:extLst>
          </p:cNvPr>
          <p:cNvSpPr txBox="1"/>
          <p:nvPr/>
        </p:nvSpPr>
        <p:spPr>
          <a:xfrm>
            <a:off x="7099071" y="1479299"/>
            <a:ext cx="24997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Serial-Recall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5CF7B3E-E26A-F260-3F01-667AB4E8EFD2}"/>
              </a:ext>
            </a:extLst>
          </p:cNvPr>
          <p:cNvSpPr/>
          <p:nvPr/>
        </p:nvSpPr>
        <p:spPr>
          <a:xfrm>
            <a:off x="1375388" y="1665047"/>
            <a:ext cx="1294190" cy="7015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  <a:p>
            <a:pPr algn="ctr"/>
            <a:r>
              <a:rPr lang="en-US">
                <a:latin typeface="Times New Roman"/>
                <a:cs typeface="Times New Roman"/>
              </a:rPr>
              <a:t>Silence</a:t>
            </a:r>
          </a:p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EEEB5DE-A510-CB77-DF13-275DA5CB4293}"/>
              </a:ext>
            </a:extLst>
          </p:cNvPr>
          <p:cNvSpPr/>
          <p:nvPr/>
        </p:nvSpPr>
        <p:spPr>
          <a:xfrm>
            <a:off x="4721627" y="1663965"/>
            <a:ext cx="1294190" cy="7015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latin typeface="Times New Roman"/>
                <a:cs typeface="Times New Roman"/>
              </a:rPr>
              <a:t>295271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5C5C786-6E34-27BC-DFD0-C2997641CB2F}"/>
              </a:ext>
            </a:extLst>
          </p:cNvPr>
          <p:cNvSpPr/>
          <p:nvPr/>
        </p:nvSpPr>
        <p:spPr>
          <a:xfrm>
            <a:off x="3057102" y="1665047"/>
            <a:ext cx="1294190" cy="7015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/>
                <a:cs typeface="Times New Roman"/>
              </a:rPr>
              <a:t>222222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DA9B8E4-E818-6FDE-67FA-572FF3FC8698}"/>
              </a:ext>
            </a:extLst>
          </p:cNvPr>
          <p:cNvGrpSpPr/>
          <p:nvPr/>
        </p:nvGrpSpPr>
        <p:grpSpPr>
          <a:xfrm>
            <a:off x="7437207" y="3036958"/>
            <a:ext cx="1823491" cy="2582847"/>
            <a:chOff x="2544304" y="1536914"/>
            <a:chExt cx="1823491" cy="291884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1C739CE-ED88-B4AF-9CFD-5B316BA47A0D}"/>
                </a:ext>
              </a:extLst>
            </p:cNvPr>
            <p:cNvSpPr/>
            <p:nvPr/>
          </p:nvSpPr>
          <p:spPr>
            <a:xfrm>
              <a:off x="2544304" y="1536914"/>
              <a:ext cx="1823491" cy="291884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390DCAE-09DD-DA8D-62CC-B684544C7156}"/>
                </a:ext>
              </a:extLst>
            </p:cNvPr>
            <p:cNvSpPr txBox="1"/>
            <p:nvPr/>
          </p:nvSpPr>
          <p:spPr>
            <a:xfrm>
              <a:off x="2853051" y="2176805"/>
              <a:ext cx="1214440" cy="16695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Times New Roman"/>
                  <a:cs typeface="Times New Roman"/>
                </a:rPr>
                <a:t>Shoe (1)</a:t>
              </a:r>
            </a:p>
            <a:p>
              <a:r>
                <a:rPr lang="en-US" dirty="0">
                  <a:latin typeface="Times New Roman"/>
                  <a:cs typeface="Times New Roman"/>
                </a:rPr>
                <a:t>Door (2)</a:t>
              </a:r>
            </a:p>
            <a:p>
              <a:r>
                <a:rPr lang="en-US" dirty="0">
                  <a:latin typeface="Times New Roman"/>
                  <a:cs typeface="Times New Roman"/>
                </a:rPr>
                <a:t>Water (6)</a:t>
              </a:r>
            </a:p>
            <a:p>
              <a:r>
                <a:rPr lang="en-US" dirty="0">
                  <a:latin typeface="Times New Roman"/>
                  <a:cs typeface="Times New Roman"/>
                </a:rPr>
                <a:t>Cat (5)</a:t>
              </a:r>
            </a:p>
            <a:p>
              <a:r>
                <a:rPr lang="en-US" dirty="0">
                  <a:latin typeface="Times New Roman"/>
                  <a:cs typeface="Times New Roman"/>
                </a:rPr>
                <a:t>Desk (7)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ED180E-1AC7-E636-3BE6-0EBBDD7CBCBB}"/>
              </a:ext>
            </a:extLst>
          </p:cNvPr>
          <p:cNvSpPr txBox="1"/>
          <p:nvPr/>
        </p:nvSpPr>
        <p:spPr>
          <a:xfrm>
            <a:off x="1642285" y="1201168"/>
            <a:ext cx="41463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Remember These Items In order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3" name="Picture 2" descr="Noise - Free music and multimedia icons">
            <a:extLst>
              <a:ext uri="{FF2B5EF4-FFF2-40B4-BE49-F238E27FC236}">
                <a16:creationId xmlns:a16="http://schemas.microsoft.com/office/drawing/2014/main" id="{E090B08C-68BC-F016-74C9-C8A6F955A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65" y="1511098"/>
            <a:ext cx="452138" cy="9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8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 animBg="1"/>
      <p:bldP spid="43" grpId="0" animBg="1"/>
      <p:bldP spid="49" grpId="0" animBg="1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D12E3A-C63C-78F9-6C4F-1E0A6F7A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latin typeface="Times New Roman"/>
                <a:cs typeface="Times New Roman"/>
              </a:rPr>
              <a:t>Why does the irrelevant sound effect matter?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0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4A4AF8-B3FB-FFDD-D3F0-3A3D4DF0A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3EBCA2D-51D9-3D95-CD03-3425D9AB2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9D62C-86EC-6F62-7E67-A188B1D5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latin typeface="Times New Roman"/>
                <a:cs typeface="Times New Roman"/>
              </a:rPr>
              <a:t>Why does the irrelevant sound effect matter?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6367EDE8-B75C-EB52-363D-132FDFED2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695EB6-6D9E-C4A6-8359-A5C942311723}"/>
              </a:ext>
            </a:extLst>
          </p:cNvPr>
          <p:cNvSpPr txBox="1"/>
          <p:nvPr/>
        </p:nvSpPr>
        <p:spPr>
          <a:xfrm>
            <a:off x="5470252" y="1077397"/>
            <a:ext cx="609600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Times New Roman"/>
                <a:cs typeface="Times New Roman"/>
              </a:rPr>
              <a:t>Everyday relevance:</a:t>
            </a:r>
            <a:br>
              <a:rPr lang="en-US" sz="2000" dirty="0">
                <a:latin typeface="Times New Roman"/>
              </a:rPr>
            </a:br>
            <a:r>
              <a:rPr lang="en-US" sz="2000" dirty="0">
                <a:latin typeface="Times New Roman"/>
                <a:cs typeface="Times New Roman"/>
              </a:rPr>
              <a:t>We live in environments full of sound: conversation, traffic, notifications. These sounds reliably disrupt core cognitive functions like remembering and sequencing information (Colle &amp; Welsh, 1976; </a:t>
            </a:r>
            <a:r>
              <a:rPr lang="en-US" sz="2000" dirty="0" err="1">
                <a:latin typeface="Times New Roman"/>
                <a:cs typeface="Times New Roman"/>
              </a:rPr>
              <a:t>Salamé</a:t>
            </a:r>
            <a:r>
              <a:rPr lang="en-US" sz="2000" dirty="0">
                <a:latin typeface="Times New Roman"/>
                <a:cs typeface="Times New Roman"/>
              </a:rPr>
              <a:t> &amp; Baddeley, 1982).</a:t>
            </a:r>
          </a:p>
          <a:p>
            <a:pPr algn="ctr"/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EC695B-46E3-601C-D323-87AA05E89440}"/>
              </a:ext>
            </a:extLst>
          </p:cNvPr>
          <p:cNvSpPr txBox="1"/>
          <p:nvPr/>
        </p:nvSpPr>
        <p:spPr>
          <a:xfrm>
            <a:off x="5470252" y="3431504"/>
            <a:ext cx="609600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Times New Roman"/>
                <a:ea typeface="+mn-lt"/>
                <a:cs typeface="+mn-lt"/>
              </a:rPr>
              <a:t>A window into working memory:</a:t>
            </a:r>
            <a:br>
              <a:rPr lang="en-US" sz="2000" b="1" dirty="0">
                <a:latin typeface="Times New Roman"/>
                <a:ea typeface="+mn-lt"/>
                <a:cs typeface="+mn-lt"/>
              </a:rPr>
            </a:br>
            <a:r>
              <a:rPr lang="en-US" sz="2000" b="1" dirty="0">
                <a:latin typeface="Times New Roman"/>
                <a:ea typeface="+mn-lt"/>
                <a:cs typeface="+mn-lt"/>
              </a:rPr>
              <a:t> The ISE is a </a:t>
            </a:r>
            <a:r>
              <a:rPr lang="en-US" sz="2000" i="1" dirty="0">
                <a:latin typeface="Times New Roman"/>
                <a:ea typeface="+mn-lt"/>
                <a:cs typeface="+mn-lt"/>
              </a:rPr>
              <a:t>benchmark phenomenon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that any theory of working memory must be able to explain (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Oberauer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et al., 2018). Understanding </a:t>
            </a:r>
            <a:r>
              <a:rPr lang="en-US" sz="2000" i="1" dirty="0">
                <a:latin typeface="Times New Roman"/>
                <a:ea typeface="+mn-lt"/>
                <a:cs typeface="+mn-lt"/>
              </a:rPr>
              <a:t>when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background noise impairs performance is one way cognitive psychologists test fundamental assumptions about WM architecture.</a:t>
            </a:r>
            <a:endParaRPr lang="en-US" sz="2000" dirty="0">
              <a:latin typeface="Times New Roman"/>
              <a:cs typeface="Times New Roman"/>
            </a:endParaRPr>
          </a:p>
          <a:p>
            <a:pPr algn="ctr"/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843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A231B-AFB5-0E1D-A745-BC74E3663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2FDF1D2-C6E4-8AB6-D6B9-8755D52FC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3C1D91-58BD-880D-E08A-8A2983B6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64481"/>
            <a:ext cx="11018520" cy="1434415"/>
          </a:xfrm>
        </p:spPr>
        <p:txBody>
          <a:bodyPr anchor="b">
            <a:normAutofit fontScale="90000"/>
          </a:bodyPr>
          <a:lstStyle/>
          <a:p>
            <a:r>
              <a:rPr lang="en-US" sz="5400" b="1">
                <a:latin typeface="Times New Roman"/>
                <a:cs typeface="Times New Roman"/>
              </a:rPr>
              <a:t>ISE Frameworks: Competing Accounts</a:t>
            </a:r>
            <a:endParaRPr lang="en-US" sz="5400">
              <a:latin typeface="Times New Roman"/>
              <a:cs typeface="Times New Roman"/>
            </a:endParaRPr>
          </a:p>
          <a:p>
            <a:endParaRPr lang="en-US" sz="5400">
              <a:latin typeface="Times New Roman"/>
              <a:cs typeface="Times New Roman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BC3C210-CD7A-A912-D74C-0EAC7EF45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4E7BD-1202-D0A7-73CC-FAD3BC06F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endParaRPr lang="en-US" sz="2400">
              <a:latin typeface="Times New Roman"/>
              <a:ea typeface="+mn-lt"/>
              <a:cs typeface="Times New Roman"/>
            </a:endParaRPr>
          </a:p>
          <a:p>
            <a:pPr marL="0" indent="0">
              <a:buNone/>
            </a:pPr>
            <a:endParaRPr lang="en-US" sz="240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6" name="Picture 5" descr="Scientific Discussion Vector illustration of two elderly scientists or doctors having an heated debate. Debate stock vector">
            <a:extLst>
              <a:ext uri="{FF2B5EF4-FFF2-40B4-BE49-F238E27FC236}">
                <a16:creationId xmlns:a16="http://schemas.microsoft.com/office/drawing/2014/main" id="{62820229-CBD7-C900-E8A0-EBD78E9D2B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87" b="37239"/>
          <a:stretch>
            <a:fillRect/>
          </a:stretch>
        </p:blipFill>
        <p:spPr>
          <a:xfrm>
            <a:off x="7735190" y="2570226"/>
            <a:ext cx="3976398" cy="28676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19D24B-4C10-8555-6476-FEBA5F099C56}"/>
              </a:ext>
            </a:extLst>
          </p:cNvPr>
          <p:cNvSpPr txBox="1"/>
          <p:nvPr/>
        </p:nvSpPr>
        <p:spPr>
          <a:xfrm>
            <a:off x="571500" y="2161953"/>
            <a:ext cx="670553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Times New Roman"/>
                <a:ea typeface="+mn-lt"/>
                <a:cs typeface="Times New Roman"/>
              </a:rPr>
              <a:t>ISE has been studied occasionally in different contexts and conditions, some of which produce an ISE while others do not. </a:t>
            </a:r>
            <a:endParaRPr lang="en-US" dirty="0">
              <a:latin typeface="Times New Roman"/>
              <a:cs typeface="Times New Roman"/>
            </a:endParaRPr>
          </a:p>
          <a:p>
            <a:pPr marL="342900" indent="-342900">
              <a:buAutoNum type="arabicPeriod"/>
            </a:pPr>
            <a:endParaRPr lang="en-US" dirty="0">
              <a:latin typeface="Times New Roman"/>
              <a:ea typeface="+mn-lt"/>
              <a:cs typeface="Times New Roman"/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accent1"/>
                </a:solidFill>
                <a:latin typeface="Times New Roman"/>
                <a:ea typeface="+mn-lt"/>
                <a:cs typeface="Times New Roman"/>
              </a:rPr>
              <a:t>This variable pattern of findings has informed a lasting debate over the precise mechanisms that underlie the ISE </a:t>
            </a:r>
            <a:r>
              <a:rPr lang="en-US" dirty="0">
                <a:latin typeface="Times New Roman"/>
                <a:ea typeface="+mn-lt"/>
                <a:cs typeface="Times New Roman"/>
              </a:rPr>
              <a:t>(Bell, </a:t>
            </a:r>
            <a:r>
              <a:rPr lang="en-US" dirty="0" err="1">
                <a:latin typeface="Times New Roman"/>
                <a:ea typeface="+mn-lt"/>
                <a:cs typeface="Times New Roman"/>
              </a:rPr>
              <a:t>Röer</a:t>
            </a:r>
            <a:r>
              <a:rPr lang="en-US" dirty="0">
                <a:latin typeface="Times New Roman"/>
                <a:ea typeface="+mn-lt"/>
                <a:cs typeface="Times New Roman"/>
              </a:rPr>
              <a:t>, Lang, &amp; Buchner, 2019a; Bell, </a:t>
            </a:r>
            <a:r>
              <a:rPr lang="en-US" dirty="0" err="1">
                <a:latin typeface="Times New Roman"/>
                <a:ea typeface="+mn-lt"/>
                <a:cs typeface="Times New Roman"/>
              </a:rPr>
              <a:t>Röer</a:t>
            </a:r>
            <a:r>
              <a:rPr lang="en-US" dirty="0">
                <a:latin typeface="Times New Roman"/>
                <a:ea typeface="+mn-lt"/>
                <a:cs typeface="Times New Roman"/>
              </a:rPr>
              <a:t>, Lang, &amp; Buchner, 2019b; Hughes, 2014; Jones &amp; Tremblay, 2000; Jones et al., 1992; Lange, 2005; Le Compte, 1994; Marsh, Hughes, &amp; Jones, 2009). </a:t>
            </a:r>
            <a:endParaRPr lang="en-US" dirty="0">
              <a:solidFill>
                <a:schemeClr val="accent1"/>
              </a:solidFill>
              <a:latin typeface="Times New Roman"/>
              <a:ea typeface="+mn-lt"/>
              <a:cs typeface="Times New Roman"/>
            </a:endParaRPr>
          </a:p>
          <a:p>
            <a:pPr marL="342900" indent="-342900">
              <a:buAutoNum type="arabicPeriod"/>
            </a:pPr>
            <a:endParaRPr lang="en-US" dirty="0">
              <a:latin typeface="Times New Roman"/>
              <a:ea typeface="+mn-lt"/>
              <a:cs typeface="Times New Roman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Times New Roman"/>
                <a:ea typeface="+mn-lt"/>
                <a:cs typeface="Times New Roman"/>
              </a:rPr>
              <a:t>The competing perspectives surrounding the origins of the ISE are also sometimes grounded in disparate views of the basic mental machinery of working memory (WM).</a:t>
            </a:r>
          </a:p>
        </p:txBody>
      </p:sp>
    </p:spTree>
    <p:extLst>
      <p:ext uri="{BB962C8B-B14F-4D97-AF65-F5344CB8AC3E}">
        <p14:creationId xmlns:p14="http://schemas.microsoft.com/office/powerpoint/2010/main" val="234213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5D5754C-BB5B-ADF2-41E8-CBAA08A9842E}"/>
              </a:ext>
            </a:extLst>
          </p:cNvPr>
          <p:cNvGrpSpPr/>
          <p:nvPr/>
        </p:nvGrpSpPr>
        <p:grpSpPr>
          <a:xfrm>
            <a:off x="620940" y="702607"/>
            <a:ext cx="5177352" cy="5261568"/>
            <a:chOff x="244888" y="583853"/>
            <a:chExt cx="4167950" cy="4232374"/>
          </a:xfrm>
        </p:grpSpPr>
        <p:sp>
          <p:nvSpPr>
            <p:cNvPr id="26" name="Text 1">
              <a:extLst>
                <a:ext uri="{FF2B5EF4-FFF2-40B4-BE49-F238E27FC236}">
                  <a16:creationId xmlns:a16="http://schemas.microsoft.com/office/drawing/2014/main" id="{EDF0A725-9ECF-6386-156B-A4D911E82BD7}"/>
                </a:ext>
              </a:extLst>
            </p:cNvPr>
            <p:cNvSpPr/>
            <p:nvPr/>
          </p:nvSpPr>
          <p:spPr>
            <a:xfrm>
              <a:off x="285750" y="583853"/>
              <a:ext cx="4086225" cy="381000"/>
            </a:xfrm>
            <a:prstGeom prst="roundRect">
              <a:avLst>
                <a:gd name="adj" fmla="val 12500"/>
              </a:avLst>
            </a:prstGeom>
            <a:solidFill>
              <a:srgbClr val="3498DB"/>
            </a:solidFill>
            <a:ln/>
          </p:spPr>
          <p:txBody>
            <a:bodyPr wrap="square" lIns="91440" tIns="45720" rIns="91440" bIns="45720" rtlCol="0"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2">
              <a:extLst>
                <a:ext uri="{FF2B5EF4-FFF2-40B4-BE49-F238E27FC236}">
                  <a16:creationId xmlns:a16="http://schemas.microsoft.com/office/drawing/2014/main" id="{63804D57-B4D5-D603-C1C3-52232507CAE0}"/>
                </a:ext>
              </a:extLst>
            </p:cNvPr>
            <p:cNvSpPr/>
            <p:nvPr/>
          </p:nvSpPr>
          <p:spPr>
            <a:xfrm>
              <a:off x="1333024" y="679103"/>
              <a:ext cx="1991677" cy="1905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500"/>
                </a:lnSpc>
                <a:buNone/>
              </a:pPr>
              <a:r>
                <a:rPr lang="en-US" b="1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itchFamily="34" charset="-122"/>
                  <a:cs typeface="Times New Roman" panose="02020603050405020304" pitchFamily="18" charset="0"/>
                </a:rPr>
                <a:t>Attentional Disruption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3">
              <a:extLst>
                <a:ext uri="{FF2B5EF4-FFF2-40B4-BE49-F238E27FC236}">
                  <a16:creationId xmlns:a16="http://schemas.microsoft.com/office/drawing/2014/main" id="{353BE776-654E-71F9-4B06-FCB3754FE5DD}"/>
                </a:ext>
              </a:extLst>
            </p:cNvPr>
            <p:cNvSpPr/>
            <p:nvPr/>
          </p:nvSpPr>
          <p:spPr>
            <a:xfrm>
              <a:off x="285750" y="1212503"/>
              <a:ext cx="4086225" cy="678061"/>
            </a:xfrm>
            <a:prstGeom prst="roundRect">
              <a:avLst>
                <a:gd name="adj" fmla="val 11238"/>
              </a:avLst>
            </a:prstGeom>
            <a:solidFill>
              <a:srgbClr val="ECF0F1"/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 4">
              <a:extLst>
                <a:ext uri="{FF2B5EF4-FFF2-40B4-BE49-F238E27FC236}">
                  <a16:creationId xmlns:a16="http://schemas.microsoft.com/office/drawing/2014/main" id="{BA5EF30A-EC93-DCCD-4286-093141CBEA3C}"/>
                </a:ext>
              </a:extLst>
            </p:cNvPr>
            <p:cNvSpPr/>
            <p:nvPr/>
          </p:nvSpPr>
          <p:spPr>
            <a:xfrm>
              <a:off x="380905" y="1345853"/>
              <a:ext cx="3895916" cy="20002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575"/>
                </a:lnSpc>
                <a:spcAft>
                  <a:spcPts val="300"/>
                </a:spcAft>
                <a:buNone/>
              </a:pPr>
              <a:r>
                <a:rPr lang="en-US" sz="1600" b="1" dirty="0">
                  <a:solidFill>
                    <a:srgbClr val="1D1D1D"/>
                  </a:solidFill>
                  <a:latin typeface="Times New Roman" panose="02020603050405020304" pitchFamily="18" charset="0"/>
                  <a:ea typeface="Arial" pitchFamily="34" charset="-122"/>
                  <a:cs typeface="Times New Roman" panose="02020603050405020304" pitchFamily="18" charset="0"/>
                </a:rPr>
                <a:t>Working Memory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 5">
              <a:extLst>
                <a:ext uri="{FF2B5EF4-FFF2-40B4-BE49-F238E27FC236}">
                  <a16:creationId xmlns:a16="http://schemas.microsoft.com/office/drawing/2014/main" id="{BE1BD76D-89AA-61A3-0D96-168737E280FF}"/>
                </a:ext>
              </a:extLst>
            </p:cNvPr>
            <p:cNvSpPr/>
            <p:nvPr/>
          </p:nvSpPr>
          <p:spPr>
            <a:xfrm>
              <a:off x="380905" y="1583978"/>
              <a:ext cx="3895916" cy="17323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365"/>
                </a:lnSpc>
                <a:buNone/>
              </a:pPr>
              <a:r>
                <a:rPr lang="en-US" sz="1100" dirty="0">
                  <a:solidFill>
                    <a:srgbClr val="1D1D1D"/>
                  </a:solidFill>
                  <a:latin typeface="Times New Roman" panose="02020603050405020304" pitchFamily="18" charset="0"/>
                  <a:ea typeface="Arial" pitchFamily="34" charset="-122"/>
                  <a:cs typeface="Times New Roman" panose="02020603050405020304" pitchFamily="18" charset="0"/>
                </a:rPr>
                <a:t>Maintenance Process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6">
              <a:extLst>
                <a:ext uri="{FF2B5EF4-FFF2-40B4-BE49-F238E27FC236}">
                  <a16:creationId xmlns:a16="http://schemas.microsoft.com/office/drawing/2014/main" id="{FE5D04FA-B454-F426-6E7A-A653A281AC70}"/>
                </a:ext>
              </a:extLst>
            </p:cNvPr>
            <p:cNvSpPr/>
            <p:nvPr/>
          </p:nvSpPr>
          <p:spPr>
            <a:xfrm>
              <a:off x="244888" y="2157264"/>
              <a:ext cx="416795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2100"/>
                </a:lnSpc>
                <a:buNone/>
              </a:pPr>
              <a:r>
                <a:rPr lang="en-US" sz="3200" dirty="0">
                  <a:solidFill>
                    <a:schemeClr val="accent1">
                      <a:lumMod val="49000"/>
                    </a:schemeClr>
                  </a:solidFill>
                  <a:latin typeface="Times New Roman"/>
                  <a:ea typeface="Arial" pitchFamily="34" charset="-122"/>
                  <a:cs typeface="Times New Roman"/>
                </a:rPr>
                <a:t>↓</a:t>
              </a:r>
              <a:endParaRPr lang="en-US" sz="3200" dirty="0">
                <a:solidFill>
                  <a:schemeClr val="accent1">
                    <a:lumMod val="49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2" name="Text 7">
              <a:extLst>
                <a:ext uri="{FF2B5EF4-FFF2-40B4-BE49-F238E27FC236}">
                  <a16:creationId xmlns:a16="http://schemas.microsoft.com/office/drawing/2014/main" id="{550E39B3-1B45-7007-315E-D7A00A7138FB}"/>
                </a:ext>
              </a:extLst>
            </p:cNvPr>
            <p:cNvSpPr/>
            <p:nvPr/>
          </p:nvSpPr>
          <p:spPr>
            <a:xfrm>
              <a:off x="244888" y="2590187"/>
              <a:ext cx="4167950" cy="18663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470"/>
                </a:lnSpc>
                <a:buNone/>
              </a:pPr>
              <a:r>
                <a:rPr lang="en-US" sz="1400" b="1" dirty="0">
                  <a:solidFill>
                    <a:schemeClr val="accent1">
                      <a:lumMod val="49000"/>
                    </a:schemeClr>
                  </a:solidFill>
                  <a:latin typeface="Times New Roman"/>
                  <a:ea typeface="Arial" pitchFamily="34" charset="-122"/>
                  <a:cs typeface="Times New Roman"/>
                </a:rPr>
                <a:t>Attention Captured!</a:t>
              </a:r>
              <a:endParaRPr lang="en-US" sz="1400" dirty="0">
                <a:solidFill>
                  <a:schemeClr val="accent1">
                    <a:lumMod val="49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3" name="Text 8">
              <a:extLst>
                <a:ext uri="{FF2B5EF4-FFF2-40B4-BE49-F238E27FC236}">
                  <a16:creationId xmlns:a16="http://schemas.microsoft.com/office/drawing/2014/main" id="{289C2F02-1974-872F-BE9D-EA97F325C120}"/>
                </a:ext>
              </a:extLst>
            </p:cNvPr>
            <p:cNvSpPr/>
            <p:nvPr/>
          </p:nvSpPr>
          <p:spPr>
            <a:xfrm>
              <a:off x="285750" y="2858244"/>
              <a:ext cx="4086225" cy="744736"/>
            </a:xfrm>
            <a:prstGeom prst="roundRect">
              <a:avLst>
                <a:gd name="adj" fmla="val 10232"/>
              </a:avLst>
            </a:prstGeom>
            <a:solidFill>
              <a:schemeClr val="accent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9">
              <a:extLst>
                <a:ext uri="{FF2B5EF4-FFF2-40B4-BE49-F238E27FC236}">
                  <a16:creationId xmlns:a16="http://schemas.microsoft.com/office/drawing/2014/main" id="{1D71B6C4-1D2F-D026-F8EA-7AB4321A7772}"/>
                </a:ext>
              </a:extLst>
            </p:cNvPr>
            <p:cNvSpPr/>
            <p:nvPr/>
          </p:nvSpPr>
          <p:spPr>
            <a:xfrm>
              <a:off x="380905" y="2991594"/>
              <a:ext cx="3895916" cy="20002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575"/>
                </a:lnSpc>
                <a:spcAft>
                  <a:spcPts val="300"/>
                </a:spcAft>
                <a:buNone/>
              </a:pPr>
              <a:r>
                <a:rPr lang="en-US" sz="16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itchFamily="34" charset="-122"/>
                  <a:cs typeface="Times New Roman" panose="02020603050405020304" pitchFamily="18" charset="0"/>
                </a:rPr>
                <a:t>Irrelevant Sounds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 10">
              <a:extLst>
                <a:ext uri="{FF2B5EF4-FFF2-40B4-BE49-F238E27FC236}">
                  <a16:creationId xmlns:a16="http://schemas.microsoft.com/office/drawing/2014/main" id="{E0F6A568-27A5-07CF-FDFF-11774B848438}"/>
                </a:ext>
              </a:extLst>
            </p:cNvPr>
            <p:cNvSpPr/>
            <p:nvPr/>
          </p:nvSpPr>
          <p:spPr>
            <a:xfrm>
              <a:off x="380905" y="3229719"/>
              <a:ext cx="3895916" cy="23991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890"/>
                </a:lnSpc>
                <a:buNone/>
              </a:pPr>
              <a:r>
                <a:rPr lang="en-US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itchFamily="34" charset="-122"/>
                  <a:cs typeface="Times New Roman" panose="02020603050405020304" pitchFamily="18" charset="0"/>
                </a:rPr>
                <a:t>♪ ♫ ♪ ♫ ♪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 11">
              <a:extLst>
                <a:ext uri="{FF2B5EF4-FFF2-40B4-BE49-F238E27FC236}">
                  <a16:creationId xmlns:a16="http://schemas.microsoft.com/office/drawing/2014/main" id="{9941E97C-3AAA-9D60-3DAB-C9D2D8CC7B03}"/>
                </a:ext>
              </a:extLst>
            </p:cNvPr>
            <p:cNvSpPr/>
            <p:nvPr/>
          </p:nvSpPr>
          <p:spPr>
            <a:xfrm>
              <a:off x="285750" y="3861019"/>
              <a:ext cx="4086225" cy="563761"/>
            </a:xfrm>
            <a:prstGeom prst="roundRect">
              <a:avLst>
                <a:gd name="adj" fmla="val 8448"/>
              </a:avLst>
            </a:prstGeom>
            <a:solidFill>
              <a:srgbClr val="FFFFFF"/>
            </a:solidFill>
            <a:ln w="19050">
              <a:solidFill>
                <a:srgbClr val="3498DB"/>
              </a:solidFill>
            </a:ln>
          </p:spPr>
          <p:txBody>
            <a:bodyPr wrap="square" rtlCol="0"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12">
              <a:extLst>
                <a:ext uri="{FF2B5EF4-FFF2-40B4-BE49-F238E27FC236}">
                  <a16:creationId xmlns:a16="http://schemas.microsoft.com/office/drawing/2014/main" id="{59770DC6-8D66-F9FD-22E5-3A70BE583CF5}"/>
                </a:ext>
              </a:extLst>
            </p:cNvPr>
            <p:cNvSpPr/>
            <p:nvPr/>
          </p:nvSpPr>
          <p:spPr>
            <a:xfrm>
              <a:off x="342043" y="3945880"/>
              <a:ext cx="3973640" cy="37326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470"/>
                </a:lnSpc>
                <a:buNone/>
              </a:pPr>
              <a:r>
                <a:rPr lang="en-US" sz="1400" dirty="0">
                  <a:solidFill>
                    <a:srgbClr val="1D1D1D"/>
                  </a:solidFill>
                  <a:latin typeface="Times New Roman" panose="02020603050405020304" pitchFamily="18" charset="0"/>
                  <a:ea typeface="Arial" pitchFamily="34" charset="-122"/>
                  <a:cs typeface="Times New Roman" panose="02020603050405020304" pitchFamily="18" charset="0"/>
                </a:rPr>
                <a:t>Sounds capture attention away from maintenance, interrupting WM processes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13">
              <a:extLst>
                <a:ext uri="{FF2B5EF4-FFF2-40B4-BE49-F238E27FC236}">
                  <a16:creationId xmlns:a16="http://schemas.microsoft.com/office/drawing/2014/main" id="{604C515A-0B45-4B70-521C-5CC941020188}"/>
                </a:ext>
              </a:extLst>
            </p:cNvPr>
            <p:cNvSpPr/>
            <p:nvPr/>
          </p:nvSpPr>
          <p:spPr>
            <a:xfrm>
              <a:off x="244888" y="4642991"/>
              <a:ext cx="4167950" cy="17323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365"/>
                </a:lnSpc>
                <a:buNone/>
              </a:pPr>
              <a:r>
                <a:rPr lang="en-US" sz="11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itchFamily="34" charset="-122"/>
                  <a:cs typeface="Times New Roman" panose="02020603050405020304" pitchFamily="18" charset="0"/>
                </a:rPr>
                <a:t>Cowan, 1995; </a:t>
              </a:r>
              <a:r>
                <a:rPr lang="en-US" sz="11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 pitchFamily="34" charset="-122"/>
                  <a:cs typeface="Times New Roman" panose="02020603050405020304" pitchFamily="18" charset="0"/>
                </a:rPr>
                <a:t>Röer</a:t>
              </a:r>
              <a:r>
                <a:rPr lang="en-US" sz="11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itchFamily="34" charset="-122"/>
                  <a:cs typeface="Times New Roman" panose="02020603050405020304" pitchFamily="18" charset="0"/>
                </a:rPr>
                <a:t>, Bell, &amp; Buchner, 2014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7B14FE0-B7D6-3A01-7DDC-2264679DB4BF}"/>
              </a:ext>
            </a:extLst>
          </p:cNvPr>
          <p:cNvGrpSpPr/>
          <p:nvPr/>
        </p:nvGrpSpPr>
        <p:grpSpPr>
          <a:xfrm>
            <a:off x="6512462" y="658091"/>
            <a:ext cx="4949742" cy="5350599"/>
            <a:chOff x="4731163" y="381000"/>
            <a:chExt cx="4167950" cy="4638080"/>
          </a:xfrm>
        </p:grpSpPr>
        <p:sp>
          <p:nvSpPr>
            <p:cNvPr id="62" name="Text 14">
              <a:extLst>
                <a:ext uri="{FF2B5EF4-FFF2-40B4-BE49-F238E27FC236}">
                  <a16:creationId xmlns:a16="http://schemas.microsoft.com/office/drawing/2014/main" id="{EE45DD16-F953-3FC8-F317-7FFFB414CE4B}"/>
                </a:ext>
              </a:extLst>
            </p:cNvPr>
            <p:cNvSpPr/>
            <p:nvPr/>
          </p:nvSpPr>
          <p:spPr>
            <a:xfrm>
              <a:off x="4772025" y="381000"/>
              <a:ext cx="4086225" cy="381000"/>
            </a:xfrm>
            <a:prstGeom prst="roundRect">
              <a:avLst>
                <a:gd name="adj" fmla="val 12500"/>
              </a:avLst>
            </a:prstGeom>
            <a:solidFill>
              <a:srgbClr val="B5595A"/>
            </a:solidFill>
            <a:ln/>
          </p:spPr>
          <p:txBody>
            <a:bodyPr wrap="square" rtlCol="0"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 15">
              <a:extLst>
                <a:ext uri="{FF2B5EF4-FFF2-40B4-BE49-F238E27FC236}">
                  <a16:creationId xmlns:a16="http://schemas.microsoft.com/office/drawing/2014/main" id="{5201F9D3-A8B6-FB94-69EF-C3D97098B491}"/>
                </a:ext>
              </a:extLst>
            </p:cNvPr>
            <p:cNvSpPr/>
            <p:nvPr/>
          </p:nvSpPr>
          <p:spPr>
            <a:xfrm>
              <a:off x="5819299" y="476250"/>
              <a:ext cx="1991677" cy="1905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500"/>
                </a:lnSpc>
                <a:buNone/>
              </a:pPr>
              <a:r>
                <a:rPr lang="en-US" b="1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itchFamily="34" charset="-122"/>
                  <a:cs typeface="Times New Roman" panose="02020603050405020304" pitchFamily="18" charset="0"/>
                </a:rPr>
                <a:t>Order Interference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 16">
              <a:extLst>
                <a:ext uri="{FF2B5EF4-FFF2-40B4-BE49-F238E27FC236}">
                  <a16:creationId xmlns:a16="http://schemas.microsoft.com/office/drawing/2014/main" id="{9085E344-78A3-F4B4-7438-5EF78C2C9A37}"/>
                </a:ext>
              </a:extLst>
            </p:cNvPr>
            <p:cNvSpPr/>
            <p:nvPr/>
          </p:nvSpPr>
          <p:spPr>
            <a:xfrm>
              <a:off x="4772025" y="1009650"/>
              <a:ext cx="4086225" cy="887611"/>
            </a:xfrm>
            <a:prstGeom prst="roundRect">
              <a:avLst>
                <a:gd name="adj" fmla="val 8585"/>
              </a:avLst>
            </a:prstGeom>
            <a:solidFill>
              <a:srgbClr val="ECF0F1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 17">
              <a:extLst>
                <a:ext uri="{FF2B5EF4-FFF2-40B4-BE49-F238E27FC236}">
                  <a16:creationId xmlns:a16="http://schemas.microsoft.com/office/drawing/2014/main" id="{40E38D0A-8EF6-08F7-610B-61539723EA6A}"/>
                </a:ext>
              </a:extLst>
            </p:cNvPr>
            <p:cNvSpPr/>
            <p:nvPr/>
          </p:nvSpPr>
          <p:spPr>
            <a:xfrm>
              <a:off x="4867180" y="1143000"/>
              <a:ext cx="3895916" cy="20002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575"/>
                </a:lnSpc>
                <a:spcAft>
                  <a:spcPts val="225"/>
                </a:spcAft>
                <a:buNone/>
              </a:pPr>
              <a:r>
                <a:rPr lang="en-US" sz="1600" b="1" dirty="0">
                  <a:solidFill>
                    <a:srgbClr val="1D1D1D"/>
                  </a:solidFill>
                  <a:latin typeface="Times New Roman" panose="02020603050405020304" pitchFamily="18" charset="0"/>
                  <a:ea typeface="Arial" pitchFamily="34" charset="-122"/>
                  <a:cs typeface="Times New Roman" panose="02020603050405020304" pitchFamily="18" charset="0"/>
                </a:rPr>
                <a:t>Working Memory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 18">
              <a:extLst>
                <a:ext uri="{FF2B5EF4-FFF2-40B4-BE49-F238E27FC236}">
                  <a16:creationId xmlns:a16="http://schemas.microsoft.com/office/drawing/2014/main" id="{9FA7A8DF-1E3D-E155-0BEB-F6C63C9EF279}"/>
                </a:ext>
              </a:extLst>
            </p:cNvPr>
            <p:cNvSpPr/>
            <p:nvPr/>
          </p:nvSpPr>
          <p:spPr>
            <a:xfrm>
              <a:off x="4867180" y="1371600"/>
              <a:ext cx="3895916" cy="17323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365"/>
                </a:lnSpc>
                <a:spcAft>
                  <a:spcPts val="150"/>
                </a:spcAft>
                <a:buNone/>
              </a:pPr>
              <a:r>
                <a:rPr lang="en-US" sz="1100" dirty="0">
                  <a:solidFill>
                    <a:srgbClr val="1D1D1D"/>
                  </a:solidFill>
                  <a:latin typeface="Times New Roman" panose="02020603050405020304" pitchFamily="18" charset="0"/>
                  <a:ea typeface="Arial" pitchFamily="34" charset="-122"/>
                  <a:cs typeface="Times New Roman" panose="02020603050405020304" pitchFamily="18" charset="0"/>
                </a:rPr>
                <a:t>Serial Order: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 19">
              <a:extLst>
                <a:ext uri="{FF2B5EF4-FFF2-40B4-BE49-F238E27FC236}">
                  <a16:creationId xmlns:a16="http://schemas.microsoft.com/office/drawing/2014/main" id="{F3E2D2B4-E06C-359A-0D19-C00434938A1B}"/>
                </a:ext>
              </a:extLst>
            </p:cNvPr>
            <p:cNvSpPr/>
            <p:nvPr/>
          </p:nvSpPr>
          <p:spPr>
            <a:xfrm>
              <a:off x="5665106" y="1573411"/>
              <a:ext cx="2486943" cy="20002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75"/>
                </a:lnSpc>
              </a:pPr>
              <a:r>
                <a:rPr lang="en-US" sz="1600" b="1" dirty="0">
                  <a:solidFill>
                    <a:srgbClr val="1D1D1D"/>
                  </a:solidFill>
                  <a:latin typeface="Times New Roman"/>
                  <a:ea typeface="Arial" pitchFamily="34" charset="-122"/>
                  <a:cs typeface="Times New Roman"/>
                </a:rPr>
                <a:t>A  → B  →  C →       D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68" name="Text 20">
              <a:extLst>
                <a:ext uri="{FF2B5EF4-FFF2-40B4-BE49-F238E27FC236}">
                  <a16:creationId xmlns:a16="http://schemas.microsoft.com/office/drawing/2014/main" id="{E6317E85-41F0-9044-9D1D-B18278BED903}"/>
                </a:ext>
              </a:extLst>
            </p:cNvPr>
            <p:cNvSpPr/>
            <p:nvPr/>
          </p:nvSpPr>
          <p:spPr>
            <a:xfrm>
              <a:off x="4772025" y="2144911"/>
              <a:ext cx="4086225" cy="607665"/>
            </a:xfrm>
            <a:prstGeom prst="roundRect">
              <a:avLst>
                <a:gd name="adj" fmla="val 1254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 21">
              <a:extLst>
                <a:ext uri="{FF2B5EF4-FFF2-40B4-BE49-F238E27FC236}">
                  <a16:creationId xmlns:a16="http://schemas.microsoft.com/office/drawing/2014/main" id="{F9732525-BB5E-8189-B0B7-24795188DF77}"/>
                </a:ext>
              </a:extLst>
            </p:cNvPr>
            <p:cNvSpPr/>
            <p:nvPr/>
          </p:nvSpPr>
          <p:spPr>
            <a:xfrm>
              <a:off x="4847749" y="2259211"/>
              <a:ext cx="3934777" cy="20002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575"/>
                </a:lnSpc>
                <a:spcAft>
                  <a:spcPts val="150"/>
                </a:spcAft>
                <a:buNone/>
              </a:pPr>
              <a:r>
                <a:rPr lang="en-US" sz="1600" b="1" dirty="0">
                  <a:solidFill>
                    <a:srgbClr val="1D1D1D"/>
                  </a:solidFill>
                  <a:latin typeface="Times New Roman" panose="02020603050405020304" pitchFamily="18" charset="0"/>
                  <a:ea typeface="Arial" pitchFamily="34" charset="-122"/>
                  <a:cs typeface="Times New Roman" panose="02020603050405020304" pitchFamily="18" charset="0"/>
                </a:rPr>
                <a:t>Auditory System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22">
              <a:extLst>
                <a:ext uri="{FF2B5EF4-FFF2-40B4-BE49-F238E27FC236}">
                  <a16:creationId xmlns:a16="http://schemas.microsoft.com/office/drawing/2014/main" id="{620B0BC1-5456-5696-C077-51CF3283B702}"/>
                </a:ext>
              </a:extLst>
            </p:cNvPr>
            <p:cNvSpPr/>
            <p:nvPr/>
          </p:nvSpPr>
          <p:spPr>
            <a:xfrm>
              <a:off x="4847749" y="2478286"/>
              <a:ext cx="3934777" cy="15999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260"/>
                </a:lnSpc>
                <a:buNone/>
              </a:pPr>
              <a:r>
                <a:rPr lang="en-US" sz="1100" dirty="0">
                  <a:solidFill>
                    <a:srgbClr val="1D1D1D"/>
                  </a:solidFill>
                  <a:latin typeface="Times New Roman" panose="02020603050405020304" pitchFamily="18" charset="0"/>
                  <a:ea typeface="Arial" pitchFamily="34" charset="-122"/>
                  <a:cs typeface="Times New Roman" panose="02020603050405020304" pitchFamily="18" charset="0"/>
                </a:rPr>
                <a:t>(Automatic encoding)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 23">
              <a:extLst>
                <a:ext uri="{FF2B5EF4-FFF2-40B4-BE49-F238E27FC236}">
                  <a16:creationId xmlns:a16="http://schemas.microsoft.com/office/drawing/2014/main" id="{EBDFA36A-4BA4-125E-0432-44EAC85087C4}"/>
                </a:ext>
              </a:extLst>
            </p:cNvPr>
            <p:cNvSpPr/>
            <p:nvPr/>
          </p:nvSpPr>
          <p:spPr>
            <a:xfrm>
              <a:off x="5925889" y="3000226"/>
              <a:ext cx="389632" cy="403771"/>
            </a:xfrm>
            <a:prstGeom prst="roundRect">
              <a:avLst>
                <a:gd name="adj" fmla="val 12223"/>
              </a:avLst>
            </a:prstGeom>
            <a:solidFill>
              <a:srgbClr val="E74C3C"/>
            </a:solidFill>
            <a:ln/>
          </p:spPr>
          <p:txBody>
            <a:bodyPr wrap="square" rtlCol="0"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 24">
              <a:extLst>
                <a:ext uri="{FF2B5EF4-FFF2-40B4-BE49-F238E27FC236}">
                  <a16:creationId xmlns:a16="http://schemas.microsoft.com/office/drawing/2014/main" id="{68B25529-9DEB-663B-E030-05822E89BEC7}"/>
                </a:ext>
              </a:extLst>
            </p:cNvPr>
            <p:cNvSpPr/>
            <p:nvPr/>
          </p:nvSpPr>
          <p:spPr>
            <a:xfrm>
              <a:off x="6078289" y="3095476"/>
              <a:ext cx="86529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ts val="1680"/>
                </a:lnSpc>
                <a:buNone/>
              </a:pPr>
              <a:r>
                <a:rPr lang="en-US" b="1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itchFamily="34" charset="-122"/>
                  <a:cs typeface="Times New Roman" panose="02020603050405020304" pitchFamily="18" charset="0"/>
                </a:rPr>
                <a:t>1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 25">
              <a:extLst>
                <a:ext uri="{FF2B5EF4-FFF2-40B4-BE49-F238E27FC236}">
                  <a16:creationId xmlns:a16="http://schemas.microsoft.com/office/drawing/2014/main" id="{0291217F-F233-776F-ACDF-83FC26FCE3AD}"/>
                </a:ext>
              </a:extLst>
            </p:cNvPr>
            <p:cNvSpPr/>
            <p:nvPr/>
          </p:nvSpPr>
          <p:spPr>
            <a:xfrm>
              <a:off x="6391721" y="3095476"/>
              <a:ext cx="155448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ts val="1680"/>
                </a:lnSpc>
                <a:buNone/>
              </a:pPr>
              <a:r>
                <a:rPr lang="en-US" dirty="0">
                  <a:solidFill>
                    <a:srgbClr val="1D1D1D"/>
                  </a:solidFill>
                  <a:latin typeface="Times New Roman" panose="02020603050405020304" pitchFamily="18" charset="0"/>
                  <a:ea typeface="Arial" pitchFamily="34" charset="-122"/>
                  <a:cs typeface="Times New Roman" panose="02020603050405020304" pitchFamily="18" charset="0"/>
                </a:rPr>
                <a:t>→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 26">
              <a:extLst>
                <a:ext uri="{FF2B5EF4-FFF2-40B4-BE49-F238E27FC236}">
                  <a16:creationId xmlns:a16="http://schemas.microsoft.com/office/drawing/2014/main" id="{504E8C7C-300A-EA3C-42D9-1C8A1B64451F}"/>
                </a:ext>
              </a:extLst>
            </p:cNvPr>
            <p:cNvSpPr/>
            <p:nvPr/>
          </p:nvSpPr>
          <p:spPr>
            <a:xfrm>
              <a:off x="6620321" y="3000226"/>
              <a:ext cx="389632" cy="403771"/>
            </a:xfrm>
            <a:prstGeom prst="roundRect">
              <a:avLst>
                <a:gd name="adj" fmla="val 12223"/>
              </a:avLst>
            </a:prstGeom>
            <a:solidFill>
              <a:srgbClr val="E74C3C"/>
            </a:solidFill>
            <a:ln/>
          </p:spPr>
          <p:txBody>
            <a:bodyPr wrap="square" rtlCol="0"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 27">
              <a:extLst>
                <a:ext uri="{FF2B5EF4-FFF2-40B4-BE49-F238E27FC236}">
                  <a16:creationId xmlns:a16="http://schemas.microsoft.com/office/drawing/2014/main" id="{147FE93E-1A8C-9EC2-DBA7-BC8434F66E4F}"/>
                </a:ext>
              </a:extLst>
            </p:cNvPr>
            <p:cNvSpPr/>
            <p:nvPr/>
          </p:nvSpPr>
          <p:spPr>
            <a:xfrm>
              <a:off x="6772721" y="3095476"/>
              <a:ext cx="86529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ts val="1680"/>
                </a:lnSpc>
                <a:buNone/>
              </a:pPr>
              <a:r>
                <a:rPr lang="en-US" b="1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itchFamily="34" charset="-122"/>
                  <a:cs typeface="Times New Roman" panose="02020603050405020304" pitchFamily="18" charset="0"/>
                </a:rPr>
                <a:t>2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 28">
              <a:extLst>
                <a:ext uri="{FF2B5EF4-FFF2-40B4-BE49-F238E27FC236}">
                  <a16:creationId xmlns:a16="http://schemas.microsoft.com/office/drawing/2014/main" id="{106DD788-FFB7-473F-655B-074E3EEF50D5}"/>
                </a:ext>
              </a:extLst>
            </p:cNvPr>
            <p:cNvSpPr/>
            <p:nvPr/>
          </p:nvSpPr>
          <p:spPr>
            <a:xfrm>
              <a:off x="7086154" y="3095476"/>
              <a:ext cx="155448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ts val="1680"/>
                </a:lnSpc>
                <a:buNone/>
              </a:pPr>
              <a:r>
                <a:rPr lang="en-US" dirty="0">
                  <a:solidFill>
                    <a:srgbClr val="1D1D1D"/>
                  </a:solidFill>
                  <a:latin typeface="Times New Roman" panose="02020603050405020304" pitchFamily="18" charset="0"/>
                  <a:ea typeface="Arial" pitchFamily="34" charset="-122"/>
                  <a:cs typeface="Times New Roman" panose="02020603050405020304" pitchFamily="18" charset="0"/>
                </a:rPr>
                <a:t>→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 29">
              <a:extLst>
                <a:ext uri="{FF2B5EF4-FFF2-40B4-BE49-F238E27FC236}">
                  <a16:creationId xmlns:a16="http://schemas.microsoft.com/office/drawing/2014/main" id="{30FF8C13-E51D-C1C0-D289-816DC9BE2FA0}"/>
                </a:ext>
              </a:extLst>
            </p:cNvPr>
            <p:cNvSpPr/>
            <p:nvPr/>
          </p:nvSpPr>
          <p:spPr>
            <a:xfrm>
              <a:off x="7314754" y="3000226"/>
              <a:ext cx="389632" cy="403771"/>
            </a:xfrm>
            <a:prstGeom prst="roundRect">
              <a:avLst>
                <a:gd name="adj" fmla="val 12223"/>
              </a:avLst>
            </a:prstGeom>
            <a:solidFill>
              <a:srgbClr val="E74C3C"/>
            </a:solidFill>
            <a:ln/>
          </p:spPr>
          <p:txBody>
            <a:bodyPr wrap="square" rtlCol="0"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 30">
              <a:extLst>
                <a:ext uri="{FF2B5EF4-FFF2-40B4-BE49-F238E27FC236}">
                  <a16:creationId xmlns:a16="http://schemas.microsoft.com/office/drawing/2014/main" id="{BAA58A0F-7984-7BE9-488F-12EDD6686D61}"/>
                </a:ext>
              </a:extLst>
            </p:cNvPr>
            <p:cNvSpPr/>
            <p:nvPr/>
          </p:nvSpPr>
          <p:spPr>
            <a:xfrm>
              <a:off x="7467154" y="3095476"/>
              <a:ext cx="86529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ts val="1680"/>
                </a:lnSpc>
                <a:buNone/>
              </a:pPr>
              <a:r>
                <a:rPr lang="en-US" b="1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itchFamily="34" charset="-122"/>
                  <a:cs typeface="Times New Roman" panose="02020603050405020304" pitchFamily="18" charset="0"/>
                </a:rPr>
                <a:t>3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Text 31">
              <a:extLst>
                <a:ext uri="{FF2B5EF4-FFF2-40B4-BE49-F238E27FC236}">
                  <a16:creationId xmlns:a16="http://schemas.microsoft.com/office/drawing/2014/main" id="{31122D5F-E0BD-FD88-4FAA-ADC117184080}"/>
                </a:ext>
              </a:extLst>
            </p:cNvPr>
            <p:cNvSpPr/>
            <p:nvPr/>
          </p:nvSpPr>
          <p:spPr>
            <a:xfrm>
              <a:off x="4731163" y="3632597"/>
              <a:ext cx="4167950" cy="17323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365"/>
                </a:lnSpc>
                <a:spcAft>
                  <a:spcPts val="750"/>
                </a:spcAft>
                <a:buNone/>
              </a:pPr>
              <a:r>
                <a:rPr lang="en-US" sz="1100" dirty="0">
                  <a:solidFill>
                    <a:srgbClr val="7F8C8D"/>
                  </a:solidFill>
                  <a:latin typeface="Times New Roman" panose="02020603050405020304" pitchFamily="18" charset="0"/>
                  <a:ea typeface="Arial" pitchFamily="34" charset="-122"/>
                  <a:cs typeface="Times New Roman" panose="02020603050405020304" pitchFamily="18" charset="0"/>
                </a:rPr>
                <a:t>Changing Sound Order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Text 32">
              <a:extLst>
                <a:ext uri="{FF2B5EF4-FFF2-40B4-BE49-F238E27FC236}">
                  <a16:creationId xmlns:a16="http://schemas.microsoft.com/office/drawing/2014/main" id="{947D63D5-49B5-3B26-BBA9-0BE102073D1B}"/>
                </a:ext>
              </a:extLst>
            </p:cNvPr>
            <p:cNvSpPr/>
            <p:nvPr/>
          </p:nvSpPr>
          <p:spPr>
            <a:xfrm>
              <a:off x="4772025" y="4053483"/>
              <a:ext cx="4086225" cy="563761"/>
            </a:xfrm>
            <a:prstGeom prst="roundRect">
              <a:avLst>
                <a:gd name="adj" fmla="val 8448"/>
              </a:avLst>
            </a:prstGeom>
            <a:solidFill>
              <a:srgbClr val="FFFFFF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Text 33">
              <a:extLst>
                <a:ext uri="{FF2B5EF4-FFF2-40B4-BE49-F238E27FC236}">
                  <a16:creationId xmlns:a16="http://schemas.microsoft.com/office/drawing/2014/main" id="{B22B30D1-ABF6-EA67-71EE-03C3E346ED10}"/>
                </a:ext>
              </a:extLst>
            </p:cNvPr>
            <p:cNvSpPr/>
            <p:nvPr/>
          </p:nvSpPr>
          <p:spPr>
            <a:xfrm>
              <a:off x="4828318" y="4097263"/>
              <a:ext cx="3973640" cy="37326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470"/>
                </a:lnSpc>
              </a:pPr>
              <a:r>
                <a:rPr lang="en-US" sz="1400" dirty="0">
                  <a:solidFill>
                    <a:srgbClr val="1D1D1D"/>
                  </a:solidFill>
                  <a:latin typeface="Times New Roman"/>
                  <a:ea typeface="Arial" pitchFamily="34" charset="-122"/>
                  <a:cs typeface="Times New Roman"/>
                </a:rPr>
                <a:t>Auditory system automatically encodes changing order of sounds. This disrupts serial rehearsal of TBR items, creating conflict with serial order maintenance in WM.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82" name="Text 34">
              <a:extLst>
                <a:ext uri="{FF2B5EF4-FFF2-40B4-BE49-F238E27FC236}">
                  <a16:creationId xmlns:a16="http://schemas.microsoft.com/office/drawing/2014/main" id="{A78DACE3-C548-11FB-19EB-D44CF28120E3}"/>
                </a:ext>
              </a:extLst>
            </p:cNvPr>
            <p:cNvSpPr/>
            <p:nvPr/>
          </p:nvSpPr>
          <p:spPr>
            <a:xfrm>
              <a:off x="4731163" y="4845844"/>
              <a:ext cx="4167950" cy="17323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365"/>
                </a:lnSpc>
              </a:pPr>
              <a:r>
                <a:rPr lang="en-US" sz="11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itchFamily="34" charset="-122"/>
                  <a:cs typeface="Times New Roman" panose="02020603050405020304" pitchFamily="18" charset="0"/>
                </a:rPr>
                <a:t>Jones et al., 1992; Beaman &amp; Jones, 1997; Hughes et al., 2005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089EC96A-1435-A088-3D18-6DD66FB002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58403" y="1711434"/>
              <a:ext cx="0" cy="12801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577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2106</Words>
  <Application>Microsoft Macintosh PowerPoint</Application>
  <PresentationFormat>Widescreen</PresentationFormat>
  <Paragraphs>252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Inter</vt:lpstr>
      <vt:lpstr>Playfair Display</vt:lpstr>
      <vt:lpstr>Times New Roman</vt:lpstr>
      <vt:lpstr>office theme</vt:lpstr>
      <vt:lpstr>PowerPoint Presentation</vt:lpstr>
      <vt:lpstr>PowerPoint Presentation</vt:lpstr>
      <vt:lpstr>PowerPoint Presentation</vt:lpstr>
      <vt:lpstr>What is the irrelevant sound effect (ISE)? </vt:lpstr>
      <vt:lpstr>PowerPoint Presentation</vt:lpstr>
      <vt:lpstr>Why does the irrelevant sound effect matter?</vt:lpstr>
      <vt:lpstr>Why does the irrelevant sound effect matter?</vt:lpstr>
      <vt:lpstr>ISE Frameworks: Competing Accounts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Daniel Zweben</cp:lastModifiedBy>
  <cp:revision>260</cp:revision>
  <dcterms:created xsi:type="dcterms:W3CDTF">2025-11-15T20:46:05Z</dcterms:created>
  <dcterms:modified xsi:type="dcterms:W3CDTF">2025-11-21T22:02:57Z</dcterms:modified>
</cp:coreProperties>
</file>