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0" r:id="rId2"/>
  </p:sldMasterIdLst>
  <p:sldIdLst>
    <p:sldId id="262" r:id="rId3"/>
    <p:sldId id="257" r:id="rId4"/>
    <p:sldId id="261" r:id="rId5"/>
    <p:sldId id="260" r:id="rId6"/>
    <p:sldId id="259" r:id="rId7"/>
    <p:sldId id="265" r:id="rId8"/>
    <p:sldId id="264" r:id="rId9"/>
    <p:sldId id="263" r:id="rId10"/>
    <p:sldId id="266" r:id="rId11"/>
    <p:sldId id="267" r:id="rId12"/>
    <p:sldId id="268" r:id="rId13"/>
    <p:sldId id="270" r:id="rId14"/>
    <p:sldId id="272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15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2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1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57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4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34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71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0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78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10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53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47DFF93F-1D7B-C045-A46E-A72C54AAD7FF}"/>
              </a:ext>
            </a:extLst>
          </p:cNvPr>
          <p:cNvSpPr txBox="1"/>
          <p:nvPr userDrawn="1"/>
        </p:nvSpPr>
        <p:spPr>
          <a:xfrm>
            <a:off x="9306838" y="6362150"/>
            <a:ext cx="284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i="0">
                <a:solidFill>
                  <a:schemeClr val="bg1"/>
                </a:solidFill>
                <a:latin typeface="Halyard Display Light"/>
                <a:ea typeface="Roboto Condensed" panose="02000000000000000000" pitchFamily="2" charset="0"/>
              </a:rPr>
              <a:t>#SPSP2023</a:t>
            </a:r>
          </a:p>
        </p:txBody>
      </p:sp>
    </p:spTree>
    <p:extLst>
      <p:ext uri="{BB962C8B-B14F-4D97-AF65-F5344CB8AC3E}">
        <p14:creationId xmlns:p14="http://schemas.microsoft.com/office/powerpoint/2010/main" val="369365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943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18" y="5101454"/>
            <a:ext cx="2659698" cy="995635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3389" y="5434941"/>
            <a:ext cx="11029616" cy="1013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SSSP 2023 ANNUAL CONFERENCE</a:t>
            </a:r>
            <a:br>
              <a:rPr kumimoji="0" lang="en-US" sz="24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en-US" sz="14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November 4 - CHARLOTTE, NORTH CAROLINA 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9456" y="1610753"/>
            <a:ext cx="10993549" cy="1475013"/>
          </a:xfrm>
        </p:spPr>
        <p:txBody>
          <a:bodyPr>
            <a:noAutofit/>
          </a:bodyPr>
          <a:lstStyle/>
          <a:p>
            <a:br>
              <a:rPr lang="en-US" sz="28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Highs and Lows of Relationship Behaviors: </a:t>
            </a:r>
            <a:r>
              <a:rPr lang="en-US" sz="3200" b="1" cap="none">
                <a:solidFill>
                  <a:srgbClr val="2E41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Constructing a Relationship-Specific Behavior Identification Form</a:t>
            </a:r>
            <a:br>
              <a:rPr lang="en-US" sz="28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cap="none">
                <a:solidFill>
                  <a:srgbClr val="2E415A"/>
                </a:solidFill>
              </a:rPr>
              <a:t>Danny Zweben, B.A., Morgan Cope, M.A., Michael Maniaci, Ph.D.</a:t>
            </a:r>
            <a:endParaRPr lang="en-US" cap="none">
              <a:solidFill>
                <a:srgbClr val="2E41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83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CF1ABD-17CD-4F71-5806-966C3C43A1DA}"/>
              </a:ext>
            </a:extLst>
          </p:cNvPr>
          <p:cNvSpPr txBox="1"/>
          <p:nvPr/>
        </p:nvSpPr>
        <p:spPr>
          <a:xfrm>
            <a:off x="448322" y="862614"/>
            <a:ext cx="566543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u="sng">
                <a:latin typeface="Calibri"/>
                <a:cs typeface="Calibri"/>
              </a:rPr>
              <a:t>Study 2</a:t>
            </a:r>
            <a:r>
              <a:rPr lang="en-US" sz="2800">
                <a:latin typeface="Calibri"/>
                <a:cs typeface="Calibri"/>
              </a:rPr>
              <a:t>: </a:t>
            </a:r>
            <a:r>
              <a:rPr lang="en-US" sz="2800">
                <a:solidFill>
                  <a:srgbClr val="C00000"/>
                </a:solidFill>
                <a:latin typeface="Calibri"/>
                <a:cs typeface="Calibri"/>
              </a:rPr>
              <a:t>Relationship BIF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595F2-CB78-BB22-709C-8B3FA7186938}"/>
              </a:ext>
            </a:extLst>
          </p:cNvPr>
          <p:cNvSpPr txBox="1"/>
          <p:nvPr/>
        </p:nvSpPr>
        <p:spPr>
          <a:xfrm>
            <a:off x="507507" y="1883546"/>
            <a:ext cx="891318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/>
                <a:cs typeface="Calibri"/>
              </a:rPr>
              <a:t>We developed a scale to measure identification </a:t>
            </a:r>
          </a:p>
          <a:p>
            <a:r>
              <a:rPr lang="en-US" sz="2400">
                <a:latin typeface="Calibri"/>
                <a:cs typeface="Calibri"/>
              </a:rPr>
              <a:t>level preference for relationship behaviors.</a:t>
            </a:r>
            <a:endParaRPr lang="en-US"/>
          </a:p>
        </p:txBody>
      </p:sp>
      <p:pic>
        <p:nvPicPr>
          <p:cNvPr id="4" name="Picture 3" descr="A diagram of a pyramid&#10;&#10;Description automatically generated">
            <a:extLst>
              <a:ext uri="{FF2B5EF4-FFF2-40B4-BE49-F238E27FC236}">
                <a16:creationId xmlns:a16="http://schemas.microsoft.com/office/drawing/2014/main" id="{B3C96F7E-898D-1E58-BDC6-B6538D71F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49" y="818258"/>
            <a:ext cx="11546887" cy="5058728"/>
          </a:xfrm>
          <a:prstGeom prst="rect">
            <a:avLst/>
          </a:prstGeom>
        </p:spPr>
      </p:pic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2A308D3-6895-7A28-D28B-427DE375B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080" y="4857827"/>
            <a:ext cx="2743200" cy="118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7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FD5FBE-8BF1-1A2B-12DC-4BE213C81687}"/>
              </a:ext>
            </a:extLst>
          </p:cNvPr>
          <p:cNvSpPr txBox="1"/>
          <p:nvPr/>
        </p:nvSpPr>
        <p:spPr>
          <a:xfrm>
            <a:off x="522303" y="759041"/>
            <a:ext cx="789224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u="sng">
                <a:latin typeface="Calibri"/>
                <a:cs typeface="Calibri"/>
              </a:rPr>
              <a:t>Study 2</a:t>
            </a:r>
            <a:r>
              <a:rPr lang="en-US" sz="2800">
                <a:latin typeface="Calibri"/>
                <a:cs typeface="Calibri"/>
              </a:rPr>
              <a:t>: </a:t>
            </a:r>
            <a:r>
              <a:rPr lang="en-US" sz="2800">
                <a:solidFill>
                  <a:srgbClr val="C00000"/>
                </a:solidFill>
                <a:latin typeface="Calibri"/>
                <a:cs typeface="Calibri"/>
              </a:rPr>
              <a:t>Relationship BIF </a:t>
            </a:r>
            <a:r>
              <a:rPr lang="en-US" sz="2800">
                <a:solidFill>
                  <a:srgbClr val="2E415A"/>
                </a:solidFill>
                <a:latin typeface="Calibri"/>
                <a:cs typeface="Calibri"/>
              </a:rPr>
              <a:t>scale construction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829F14-C67C-E0C7-ACD0-FF773240084C}"/>
              </a:ext>
            </a:extLst>
          </p:cNvPr>
          <p:cNvSpPr txBox="1"/>
          <p:nvPr/>
        </p:nvSpPr>
        <p:spPr>
          <a:xfrm>
            <a:off x="596283" y="1713390"/>
            <a:ext cx="787745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/>
                <a:cs typeface="Calibri"/>
              </a:rPr>
              <a:t>We conducted a pilot study (n=62) to construct the relBIF</a:t>
            </a:r>
          </a:p>
        </p:txBody>
      </p:sp>
      <p:pic>
        <p:nvPicPr>
          <p:cNvPr id="4" name="Picture 3" descr="A pink square with black text&#10;&#10;Description automatically generated">
            <a:extLst>
              <a:ext uri="{FF2B5EF4-FFF2-40B4-BE49-F238E27FC236}">
                <a16:creationId xmlns:a16="http://schemas.microsoft.com/office/drawing/2014/main" id="{8A89FEBB-EE3D-2384-5526-261C7B2CC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06" y="3611260"/>
            <a:ext cx="7152442" cy="1751325"/>
          </a:xfrm>
          <a:prstGeom prst="rect">
            <a:avLst/>
          </a:prstGeom>
        </p:spPr>
      </p:pic>
      <p:pic>
        <p:nvPicPr>
          <p:cNvPr id="6" name="Picture 5" descr="A pink and black background&#10;&#10;Description automatically generated">
            <a:extLst>
              <a:ext uri="{FF2B5EF4-FFF2-40B4-BE49-F238E27FC236}">
                <a16:creationId xmlns:a16="http://schemas.microsoft.com/office/drawing/2014/main" id="{070BD0A4-1B9E-45CF-D5D0-E4F3B8A36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730" y="3599351"/>
            <a:ext cx="2876365" cy="1878717"/>
          </a:xfrm>
          <a:prstGeom prst="rect">
            <a:avLst/>
          </a:prstGeom>
        </p:spPr>
      </p:pic>
      <p:pic>
        <p:nvPicPr>
          <p:cNvPr id="5" name="Picture 4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FACFD5A7-5A04-A752-4F57-7290D1CB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730" y="3852909"/>
            <a:ext cx="2743200" cy="1371600"/>
          </a:xfrm>
          <a:prstGeom prst="rect">
            <a:avLst/>
          </a:prstGeom>
        </p:spPr>
      </p:pic>
      <p:pic>
        <p:nvPicPr>
          <p:cNvPr id="7" name="Picture 6" descr="A measuring tape in a spiral&#10;&#10;Description automatically generated">
            <a:extLst>
              <a:ext uri="{FF2B5EF4-FFF2-40B4-BE49-F238E27FC236}">
                <a16:creationId xmlns:a16="http://schemas.microsoft.com/office/drawing/2014/main" id="{0C8B03E3-9ABA-AD9F-E4BF-47D8E87E2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9882" y="771385"/>
            <a:ext cx="2341208" cy="234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46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1" y="6202979"/>
            <a:ext cx="1212439" cy="453866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598468" y="6212482"/>
            <a:ext cx="11029616" cy="4348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000" b="1">
                <a:solidFill>
                  <a:schemeClr val="accent1"/>
                </a:solidFill>
              </a:rPr>
              <a:t>SSSP 2023 ANNUAL CONFERENCE</a:t>
            </a:r>
            <a:endParaRPr lang="en-US" sz="120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1A496E-5EBF-0D28-FDD5-6BAE883BE889}"/>
              </a:ext>
            </a:extLst>
          </p:cNvPr>
          <p:cNvSpPr txBox="1"/>
          <p:nvPr/>
        </p:nvSpPr>
        <p:spPr>
          <a:xfrm>
            <a:off x="401158" y="897761"/>
            <a:ext cx="11226926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u="sng">
                <a:latin typeface="Calibri"/>
                <a:cs typeface="Calibri"/>
              </a:rPr>
              <a:t>Study 3</a:t>
            </a:r>
            <a:r>
              <a:rPr lang="en-US" sz="3600" b="1">
                <a:latin typeface="Calibri"/>
                <a:cs typeface="Calibri"/>
              </a:rPr>
              <a:t>   </a:t>
            </a:r>
            <a:r>
              <a:rPr lang="en-US" sz="3600">
                <a:latin typeface="Calibri"/>
                <a:cs typeface="Calibri"/>
              </a:rPr>
              <a:t>(n = 293)</a:t>
            </a:r>
            <a:r>
              <a:rPr lang="en-US" sz="3600" b="1" u="sng">
                <a:latin typeface="Calibri"/>
                <a:cs typeface="Calibri"/>
              </a:rPr>
              <a:t> </a:t>
            </a:r>
            <a:endParaRPr lang="en-US" sz="3600" b="1" u="sng">
              <a:solidFill>
                <a:srgbClr val="2E41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5405DA-595B-B28C-60F2-DA74839E4E00}"/>
              </a:ext>
            </a:extLst>
          </p:cNvPr>
          <p:cNvGrpSpPr/>
          <p:nvPr/>
        </p:nvGrpSpPr>
        <p:grpSpPr>
          <a:xfrm>
            <a:off x="414872" y="1862657"/>
            <a:ext cx="10920153" cy="4124206"/>
            <a:chOff x="689886" y="1514141"/>
            <a:chExt cx="10920153" cy="412420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2F457A-B064-1CB9-FD25-49FF5BF62173}"/>
                </a:ext>
              </a:extLst>
            </p:cNvPr>
            <p:cNvSpPr txBox="1"/>
            <p:nvPr/>
          </p:nvSpPr>
          <p:spPr>
            <a:xfrm>
              <a:off x="689886" y="1564523"/>
              <a:ext cx="350915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C00000"/>
                  </a:solidFill>
                </a:rPr>
                <a:t>relBIF scores</a:t>
              </a:r>
            </a:p>
            <a:p>
              <a:pPr algn="ctr"/>
              <a:r>
                <a:rPr lang="en-US" sz="3000">
                  <a:solidFill>
                    <a:srgbClr val="C00000"/>
                  </a:solidFill>
                </a:rPr>
                <a:t>BIF Scores</a:t>
              </a:r>
            </a:p>
            <a:p>
              <a:pPr algn="ctr"/>
              <a:endParaRPr lang="en-US" sz="300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3F4C986-F398-B8E0-7B2F-56A0DB4E09DD}"/>
                </a:ext>
              </a:extLst>
            </p:cNvPr>
            <p:cNvCxnSpPr>
              <a:cxnSpLocks/>
            </p:cNvCxnSpPr>
            <p:nvPr/>
          </p:nvCxnSpPr>
          <p:spPr>
            <a:xfrm>
              <a:off x="4666275" y="1861171"/>
              <a:ext cx="2094399" cy="0"/>
            </a:xfrm>
            <a:prstGeom prst="straightConnector1">
              <a:avLst/>
            </a:prstGeom>
            <a:ln w="1143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1E73E55-2BCC-1C94-04B3-46DB13CAA0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39602" y="1861171"/>
              <a:ext cx="653346" cy="0"/>
            </a:xfrm>
            <a:prstGeom prst="straightConnector1">
              <a:avLst/>
            </a:prstGeom>
            <a:ln w="1143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D7E15D0-3DAB-BA21-8B57-E5C2523390FC}"/>
                </a:ext>
              </a:extLst>
            </p:cNvPr>
            <p:cNvSpPr txBox="1"/>
            <p:nvPr/>
          </p:nvSpPr>
          <p:spPr>
            <a:xfrm>
              <a:off x="7323232" y="1514141"/>
              <a:ext cx="4286807" cy="4124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2E415A"/>
                  </a:solidFill>
                </a:rPr>
                <a:t>Romantic Relationship Outcomes</a:t>
              </a:r>
            </a:p>
            <a:p>
              <a:pPr algn="ctr"/>
              <a:endParaRPr lang="en-US" sz="3000">
                <a:solidFill>
                  <a:srgbClr val="2E415A"/>
                </a:solidFill>
              </a:endParaRP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sz="2400"/>
                <a:t>Relationship satisfaction</a:t>
              </a:r>
              <a:br>
                <a:rPr lang="en-US" sz="2400"/>
              </a:br>
              <a:endParaRPr lang="en-US" sz="2400"/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sz="2400"/>
                <a:t>Partner Concept Clarity </a:t>
              </a:r>
              <a:br>
                <a:rPr lang="en-US" sz="2400"/>
              </a:br>
              <a:endParaRPr lang="en-US" sz="2400"/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sz="2400"/>
                <a:t>Attachment style</a:t>
              </a:r>
            </a:p>
            <a:p>
              <a:pPr lvl="1"/>
              <a:endParaRPr lang="en-US" sz="28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028627-4E2C-7665-C3F0-2B218B899DCB}"/>
              </a:ext>
            </a:extLst>
          </p:cNvPr>
          <p:cNvGrpSpPr/>
          <p:nvPr/>
        </p:nvGrpSpPr>
        <p:grpSpPr>
          <a:xfrm>
            <a:off x="414872" y="3139577"/>
            <a:ext cx="3862468" cy="2621666"/>
            <a:chOff x="6734801" y="1146050"/>
            <a:chExt cx="6254004" cy="523560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70DA3DD-4966-4216-2E5F-0D4BD510ACBF}"/>
                </a:ext>
              </a:extLst>
            </p:cNvPr>
            <p:cNvGrpSpPr/>
            <p:nvPr/>
          </p:nvGrpSpPr>
          <p:grpSpPr>
            <a:xfrm>
              <a:off x="9828069" y="2034035"/>
              <a:ext cx="1" cy="3434749"/>
              <a:chOff x="9366737" y="1648585"/>
              <a:chExt cx="1" cy="4433805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548CB5F9-2EAE-907B-1054-7708D988EB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6737" y="2107671"/>
                <a:ext cx="1" cy="397471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C9A4100F-5558-ADE7-F5F0-E277FAC09A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66737" y="1648585"/>
                <a:ext cx="0" cy="45908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12D23C-D2F7-708E-C342-A95449C2BB83}"/>
                </a:ext>
              </a:extLst>
            </p:cNvPr>
            <p:cNvSpPr/>
            <p:nvPr/>
          </p:nvSpPr>
          <p:spPr>
            <a:xfrm>
              <a:off x="6734801" y="1146050"/>
              <a:ext cx="6186538" cy="92196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0" cap="none" spc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Meaning (Abstract)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CB2C5B-4C2F-BAA0-0383-5283C32D721B}"/>
                </a:ext>
              </a:extLst>
            </p:cNvPr>
            <p:cNvSpPr/>
            <p:nvPr/>
          </p:nvSpPr>
          <p:spPr>
            <a:xfrm>
              <a:off x="6802267" y="5459686"/>
              <a:ext cx="6186538" cy="92196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0" cap="none" spc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Detail (Concrete)</a:t>
              </a:r>
            </a:p>
          </p:txBody>
        </p:sp>
      </p:grpSp>
      <p:pic>
        <p:nvPicPr>
          <p:cNvPr id="8196" name="Picture 4" descr="Brains And Heart Are Connected Heart And Brain Work Together Stock  Illustration - Download Image Now - iStock">
            <a:extLst>
              <a:ext uri="{FF2B5EF4-FFF2-40B4-BE49-F238E27FC236}">
                <a16:creationId xmlns:a16="http://schemas.microsoft.com/office/drawing/2014/main" id="{01FC8BCC-724C-D058-8398-73D663AEB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11" y="2481595"/>
            <a:ext cx="2887186" cy="288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352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69D9AE-AB8F-3520-804F-7E50A085F949}"/>
              </a:ext>
            </a:extLst>
          </p:cNvPr>
          <p:cNvSpPr txBox="1"/>
          <p:nvPr/>
        </p:nvSpPr>
        <p:spPr>
          <a:xfrm>
            <a:off x="680603" y="909698"/>
            <a:ext cx="65099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>
                <a:latin typeface="Calibri" panose="020F0502020204030204" pitchFamily="34" charset="0"/>
                <a:cs typeface="Calibri" panose="020F0502020204030204" pitchFamily="34" charset="0"/>
              </a:rPr>
              <a:t>Study 2: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 Standard BIF Findings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6492660-0576-1E47-4585-7980920DB858}"/>
              </a:ext>
            </a:extLst>
          </p:cNvPr>
          <p:cNvSpPr/>
          <p:nvPr/>
        </p:nvSpPr>
        <p:spPr>
          <a:xfrm>
            <a:off x="375802" y="2279227"/>
            <a:ext cx="2798565" cy="3441413"/>
          </a:xfrm>
          <a:prstGeom prst="roundRect">
            <a:avLst/>
          </a:prstGeom>
          <a:gradFill flip="none" rotWithShape="1">
            <a:gsLst>
              <a:gs pos="22000">
                <a:schemeClr val="accent1">
                  <a:lumMod val="60000"/>
                  <a:lumOff val="40000"/>
                </a:schemeClr>
              </a:gs>
              <a:gs pos="51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BIF</a:t>
            </a:r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DCCDF3BB-37B3-532A-6581-2906601079F8}"/>
              </a:ext>
            </a:extLst>
          </p:cNvPr>
          <p:cNvSpPr/>
          <p:nvPr/>
        </p:nvSpPr>
        <p:spPr>
          <a:xfrm>
            <a:off x="3372553" y="3537892"/>
            <a:ext cx="3883722" cy="288763"/>
          </a:xfrm>
          <a:prstGeom prst="leftRightArrow">
            <a:avLst/>
          </a:prstGeom>
          <a:noFill/>
          <a:ln w="28575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D696A711-8450-5D04-9123-47CA5B69624C}"/>
              </a:ext>
            </a:extLst>
          </p:cNvPr>
          <p:cNvSpPr/>
          <p:nvPr/>
        </p:nvSpPr>
        <p:spPr>
          <a:xfrm>
            <a:off x="3338783" y="2279228"/>
            <a:ext cx="3917492" cy="288763"/>
          </a:xfrm>
          <a:prstGeom prst="left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 w="28575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A80B841-0EAA-F9C7-E358-C2C264BEF433}"/>
              </a:ext>
            </a:extLst>
          </p:cNvPr>
          <p:cNvSpPr/>
          <p:nvPr/>
        </p:nvSpPr>
        <p:spPr>
          <a:xfrm>
            <a:off x="7557652" y="4549559"/>
            <a:ext cx="3883722" cy="459620"/>
          </a:xfrm>
          <a:prstGeom prst="roundRect">
            <a:avLst/>
          </a:prstGeom>
          <a:gradFill>
            <a:gsLst>
              <a:gs pos="8700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Anxious Attachment</a:t>
            </a:r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B4B383FE-977A-C842-D0FE-FEC18BD0E733}"/>
              </a:ext>
            </a:extLst>
          </p:cNvPr>
          <p:cNvSpPr/>
          <p:nvPr/>
        </p:nvSpPr>
        <p:spPr>
          <a:xfrm>
            <a:off x="3424148" y="4634987"/>
            <a:ext cx="3883722" cy="288763"/>
          </a:xfrm>
          <a:prstGeom prst="leftRightArrow">
            <a:avLst/>
          </a:prstGeom>
          <a:noFill/>
          <a:ln w="28575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16812D9-45B6-2470-B154-423B39B66FD9}"/>
              </a:ext>
            </a:extLst>
          </p:cNvPr>
          <p:cNvSpPr/>
          <p:nvPr/>
        </p:nvSpPr>
        <p:spPr>
          <a:xfrm>
            <a:off x="7564637" y="5261020"/>
            <a:ext cx="3883722" cy="4596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Avoidant Attachment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501C723-2C3B-CE05-BBF0-D6E89AE7847D}"/>
              </a:ext>
            </a:extLst>
          </p:cNvPr>
          <p:cNvSpPr/>
          <p:nvPr/>
        </p:nvSpPr>
        <p:spPr>
          <a:xfrm>
            <a:off x="7564637" y="1950092"/>
            <a:ext cx="3883722" cy="881111"/>
          </a:xfrm>
          <a:prstGeom prst="roundRect">
            <a:avLst/>
          </a:prstGeom>
          <a:gradFill>
            <a:gsLst>
              <a:gs pos="8700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 Satisfaction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8D71A21-8742-B456-AD23-055811C0481E}"/>
              </a:ext>
            </a:extLst>
          </p:cNvPr>
          <p:cNvSpPr/>
          <p:nvPr/>
        </p:nvSpPr>
        <p:spPr>
          <a:xfrm>
            <a:off x="7564637" y="3319252"/>
            <a:ext cx="3883722" cy="881111"/>
          </a:xfrm>
          <a:prstGeom prst="roundRect">
            <a:avLst/>
          </a:prstGeom>
          <a:gradFill>
            <a:gsLst>
              <a:gs pos="8700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 Concept Clarity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FC7B6E-59BC-071B-E207-E50BEDD60AA2}"/>
              </a:ext>
            </a:extLst>
          </p:cNvPr>
          <p:cNvSpPr txBox="1"/>
          <p:nvPr/>
        </p:nvSpPr>
        <p:spPr>
          <a:xfrm>
            <a:off x="4208275" y="498969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2E415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-.21</a:t>
            </a:r>
            <a:r>
              <a:rPr lang="en-US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&lt;.001</a:t>
            </a:r>
            <a:r>
              <a:rPr lang="en-US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/>
          </a:p>
        </p:txBody>
      </p:sp>
      <p:sp>
        <p:nvSpPr>
          <p:cNvPr id="20" name="Left-Right Arrow 19">
            <a:extLst>
              <a:ext uri="{FF2B5EF4-FFF2-40B4-BE49-F238E27FC236}">
                <a16:creationId xmlns:a16="http://schemas.microsoft.com/office/drawing/2014/main" id="{C101DBFE-C2BC-B8BD-AFA0-0B9BFCF92153}"/>
              </a:ext>
            </a:extLst>
          </p:cNvPr>
          <p:cNvSpPr/>
          <p:nvPr/>
        </p:nvSpPr>
        <p:spPr>
          <a:xfrm>
            <a:off x="3355668" y="5403549"/>
            <a:ext cx="3917492" cy="364904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D9F167-9C33-6F5E-C684-18A2C5B66B7E}"/>
              </a:ext>
            </a:extLst>
          </p:cNvPr>
          <p:cNvSpPr txBox="1"/>
          <p:nvPr/>
        </p:nvSpPr>
        <p:spPr>
          <a:xfrm>
            <a:off x="4724400" y="3200400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Calibri"/>
                <a:ea typeface="Calibri"/>
                <a:cs typeface="Calibri"/>
              </a:rPr>
              <a:t>(</a:t>
            </a:r>
            <a:r>
              <a:rPr lang="en-US" sz="1200" i="1" dirty="0">
                <a:latin typeface="Calibri"/>
                <a:ea typeface="Calibri"/>
                <a:cs typeface="Calibri"/>
              </a:rPr>
              <a:t>r</a:t>
            </a:r>
            <a:r>
              <a:rPr lang="en-US" sz="1200" dirty="0">
                <a:latin typeface="Calibri"/>
                <a:ea typeface="Calibri"/>
                <a:cs typeface="Calibri"/>
              </a:rPr>
              <a:t> = .08, </a:t>
            </a:r>
            <a:r>
              <a:rPr lang="en-US" sz="1200" i="1" dirty="0">
                <a:latin typeface="Calibri"/>
                <a:ea typeface="Calibri"/>
                <a:cs typeface="Calibri"/>
              </a:rPr>
              <a:t>p</a:t>
            </a:r>
            <a:r>
              <a:rPr lang="en-US" sz="1200" dirty="0">
                <a:latin typeface="Calibri"/>
                <a:ea typeface="Calibri"/>
                <a:cs typeface="Calibri"/>
              </a:rPr>
              <a:t> = .19)</a:t>
            </a:r>
            <a:endParaRPr lang="en-US" sz="800" dirty="0">
              <a:latin typeface="Calibri"/>
              <a:ea typeface="Calibri"/>
              <a:cs typeface="Calibri"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45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69D9AE-AB8F-3520-804F-7E50A085F949}"/>
              </a:ext>
            </a:extLst>
          </p:cNvPr>
          <p:cNvSpPr txBox="1"/>
          <p:nvPr/>
        </p:nvSpPr>
        <p:spPr>
          <a:xfrm>
            <a:off x="680603" y="909698"/>
            <a:ext cx="65099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>
                <a:latin typeface="Calibri" panose="020F0502020204030204" pitchFamily="34" charset="0"/>
                <a:cs typeface="Calibri" panose="020F0502020204030204" pitchFamily="34" charset="0"/>
              </a:rPr>
              <a:t>Study 2: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 Relationship BIF Findings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6492660-0576-1E47-4585-7980920DB858}"/>
              </a:ext>
            </a:extLst>
          </p:cNvPr>
          <p:cNvSpPr/>
          <p:nvPr/>
        </p:nvSpPr>
        <p:spPr>
          <a:xfrm>
            <a:off x="375802" y="2279227"/>
            <a:ext cx="2798565" cy="34414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relBIF</a:t>
            </a:r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DCCDF3BB-37B3-532A-6581-2906601079F8}"/>
              </a:ext>
            </a:extLst>
          </p:cNvPr>
          <p:cNvSpPr/>
          <p:nvPr/>
        </p:nvSpPr>
        <p:spPr>
          <a:xfrm>
            <a:off x="3372553" y="3537892"/>
            <a:ext cx="3883722" cy="288763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D696A711-8450-5D04-9123-47CA5B69624C}"/>
              </a:ext>
            </a:extLst>
          </p:cNvPr>
          <p:cNvSpPr/>
          <p:nvPr/>
        </p:nvSpPr>
        <p:spPr>
          <a:xfrm>
            <a:off x="3338783" y="2279228"/>
            <a:ext cx="3917492" cy="283923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A80B841-0EAA-F9C7-E358-C2C264BEF433}"/>
              </a:ext>
            </a:extLst>
          </p:cNvPr>
          <p:cNvSpPr/>
          <p:nvPr/>
        </p:nvSpPr>
        <p:spPr>
          <a:xfrm>
            <a:off x="7557652" y="4549559"/>
            <a:ext cx="3883722" cy="45962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Anxious Attachment</a:t>
            </a:r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B4B383FE-977A-C842-D0FE-FEC18BD0E733}"/>
              </a:ext>
            </a:extLst>
          </p:cNvPr>
          <p:cNvSpPr/>
          <p:nvPr/>
        </p:nvSpPr>
        <p:spPr>
          <a:xfrm>
            <a:off x="3424148" y="4634987"/>
            <a:ext cx="3883722" cy="288763"/>
          </a:xfrm>
          <a:prstGeom prst="leftRightArrow">
            <a:avLst/>
          </a:prstGeom>
          <a:noFill/>
          <a:ln w="28575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16812D9-45B6-2470-B154-423B39B66FD9}"/>
              </a:ext>
            </a:extLst>
          </p:cNvPr>
          <p:cNvSpPr/>
          <p:nvPr/>
        </p:nvSpPr>
        <p:spPr>
          <a:xfrm>
            <a:off x="7564637" y="5261020"/>
            <a:ext cx="3883722" cy="45962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Avoidant Attachment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501C723-2C3B-CE05-BBF0-D6E89AE7847D}"/>
              </a:ext>
            </a:extLst>
          </p:cNvPr>
          <p:cNvSpPr/>
          <p:nvPr/>
        </p:nvSpPr>
        <p:spPr>
          <a:xfrm>
            <a:off x="7564637" y="1950092"/>
            <a:ext cx="3883722" cy="88111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 Satisfaction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8D71A21-8742-B456-AD23-055811C0481E}"/>
              </a:ext>
            </a:extLst>
          </p:cNvPr>
          <p:cNvSpPr/>
          <p:nvPr/>
        </p:nvSpPr>
        <p:spPr>
          <a:xfrm>
            <a:off x="7564637" y="3319252"/>
            <a:ext cx="3883722" cy="88111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 Concept Clarity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FC7B6E-59BC-071B-E207-E50BEDD60AA2}"/>
              </a:ext>
            </a:extLst>
          </p:cNvPr>
          <p:cNvSpPr txBox="1"/>
          <p:nvPr/>
        </p:nvSpPr>
        <p:spPr>
          <a:xfrm>
            <a:off x="4116832" y="499774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2E415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-.27, </a:t>
            </a:r>
            <a:r>
              <a:rPr lang="en-US" sz="24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&lt; .001 </a:t>
            </a:r>
            <a:r>
              <a:rPr lang="en-US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/>
          </a:p>
        </p:txBody>
      </p:sp>
      <p:sp>
        <p:nvSpPr>
          <p:cNvPr id="20" name="Left-Right Arrow 19">
            <a:extLst>
              <a:ext uri="{FF2B5EF4-FFF2-40B4-BE49-F238E27FC236}">
                <a16:creationId xmlns:a16="http://schemas.microsoft.com/office/drawing/2014/main" id="{C101DBFE-C2BC-B8BD-AFA0-0B9BFCF92153}"/>
              </a:ext>
            </a:extLst>
          </p:cNvPr>
          <p:cNvSpPr/>
          <p:nvPr/>
        </p:nvSpPr>
        <p:spPr>
          <a:xfrm>
            <a:off x="3355668" y="5403549"/>
            <a:ext cx="3917492" cy="364904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4D6782-52DA-74C3-6EA2-26E1888D8917}"/>
              </a:ext>
            </a:extLst>
          </p:cNvPr>
          <p:cNvSpPr txBox="1"/>
          <p:nvPr/>
        </p:nvSpPr>
        <p:spPr>
          <a:xfrm>
            <a:off x="4116832" y="304725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.17, </a:t>
            </a:r>
            <a:r>
              <a:rPr lang="en-US" sz="24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 .01). </a:t>
            </a:r>
            <a:endParaRPr lang="en-US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574AF6-447D-8BEC-2E19-C3775A5E81F9}"/>
              </a:ext>
            </a:extLst>
          </p:cNvPr>
          <p:cNvSpPr txBox="1"/>
          <p:nvPr/>
        </p:nvSpPr>
        <p:spPr>
          <a:xfrm>
            <a:off x="4072641" y="188543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.18, </a:t>
            </a:r>
            <a:r>
              <a:rPr lang="en-US" sz="24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 .01).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81171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22F29-EAEC-2E44-AD0E-85D162AD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Findings and Discussion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6000094"/>
            <a:ext cx="1727003" cy="646489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666452" y="6105908"/>
            <a:ext cx="11029616" cy="4348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000" b="1">
                <a:solidFill>
                  <a:schemeClr val="accent1"/>
                </a:solidFill>
              </a:rPr>
              <a:t>SSSP 2023 ANNUAL CONFERENCE</a:t>
            </a:r>
            <a:endParaRPr lang="en-US" sz="120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BC63AA-57EF-F82C-B203-2056B52BB2C8}"/>
              </a:ext>
            </a:extLst>
          </p:cNvPr>
          <p:cNvSpPr txBox="1"/>
          <p:nvPr/>
        </p:nvSpPr>
        <p:spPr>
          <a:xfrm>
            <a:off x="432952" y="2370794"/>
            <a:ext cx="109302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3200">
                <a:solidFill>
                  <a:srgbClr val="2E415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relBIF </a:t>
            </a:r>
            <a:r>
              <a:rPr lang="en-US" sz="3200">
                <a:latin typeface="Calibri" panose="020F0502020204030204" pitchFamily="34" charset="0"/>
                <a:cs typeface="Times New Roman" panose="02020603050405020304" pitchFamily="18" charset="0"/>
              </a:rPr>
              <a:t>indexes discrete individual process that may influence a variety of relationship outcomes. </a:t>
            </a:r>
            <a:endParaRPr lang="en-US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B7685A-E1A0-926F-9198-9D9C331F5245}"/>
              </a:ext>
            </a:extLst>
          </p:cNvPr>
          <p:cNvSpPr txBox="1"/>
          <p:nvPr/>
        </p:nvSpPr>
        <p:spPr>
          <a:xfrm>
            <a:off x="432952" y="3729429"/>
            <a:ext cx="109302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Calibri" panose="020F0502020204030204" pitchFamily="34" charset="0"/>
                <a:cs typeface="Times New Roman" panose="02020603050405020304" pitchFamily="18" charset="0"/>
              </a:rPr>
              <a:t>This can help us to better understand and treat relationship dysfunction. 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17637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5619094"/>
            <a:ext cx="1727003" cy="646489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644680" y="5897696"/>
            <a:ext cx="11029616" cy="4348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SSSP 2023 ANNUAL CONFERENCE</a:t>
            </a:r>
            <a:endParaRPr kumimoji="0" lang="en-US" sz="1200" b="0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CE47C2-953B-744B-C9C6-D80647CA698B}"/>
              </a:ext>
            </a:extLst>
          </p:cNvPr>
          <p:cNvSpPr txBox="1"/>
          <p:nvPr/>
        </p:nvSpPr>
        <p:spPr>
          <a:xfrm>
            <a:off x="421738" y="670915"/>
            <a:ext cx="112073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Overview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C352BD-4237-C67E-1786-A52C2CFF971C}"/>
              </a:ext>
            </a:extLst>
          </p:cNvPr>
          <p:cNvGrpSpPr/>
          <p:nvPr/>
        </p:nvGrpSpPr>
        <p:grpSpPr>
          <a:xfrm>
            <a:off x="685013" y="1660661"/>
            <a:ext cx="10880588" cy="1958535"/>
            <a:chOff x="612233" y="1435935"/>
            <a:chExt cx="10880588" cy="195853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5D40AB7-C838-B8A3-D902-CE46FE7EFA35}"/>
                </a:ext>
              </a:extLst>
            </p:cNvPr>
            <p:cNvSpPr txBox="1"/>
            <p:nvPr/>
          </p:nvSpPr>
          <p:spPr>
            <a:xfrm>
              <a:off x="612233" y="1455478"/>
              <a:ext cx="3509153" cy="1938992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defTabSz="457200">
                <a:defRPr/>
              </a:pPr>
              <a:r>
                <a:rPr lang="en-US" sz="4000" dirty="0">
                  <a:solidFill>
                    <a:srgbClr val="C00000"/>
                  </a:solidFill>
                  <a:latin typeface="Arial" panose="020B0604020202020204"/>
                  <a:cs typeface="Arial"/>
                </a:rPr>
                <a:t>Action Identification Theory</a:t>
              </a:r>
              <a:endParaRPr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cs typeface="Arial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8C7560-CFFC-D8DD-D920-19806A534CB5}"/>
                </a:ext>
              </a:extLst>
            </p:cNvPr>
            <p:cNvSpPr txBox="1"/>
            <p:nvPr/>
          </p:nvSpPr>
          <p:spPr>
            <a:xfrm>
              <a:off x="7206014" y="1435935"/>
              <a:ext cx="4286807" cy="1938992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2E41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Romantic Relationship Outcomes</a:t>
              </a:r>
            </a:p>
          </p:txBody>
        </p:sp>
      </p:grpSp>
      <p:sp>
        <p:nvSpPr>
          <p:cNvPr id="32" name="Left-Right Arrow 31">
            <a:extLst>
              <a:ext uri="{FF2B5EF4-FFF2-40B4-BE49-F238E27FC236}">
                <a16:creationId xmlns:a16="http://schemas.microsoft.com/office/drawing/2014/main" id="{5E653851-7B61-7B2F-39F2-4E85574161D1}"/>
              </a:ext>
            </a:extLst>
          </p:cNvPr>
          <p:cNvSpPr/>
          <p:nvPr/>
        </p:nvSpPr>
        <p:spPr>
          <a:xfrm>
            <a:off x="4361949" y="2531556"/>
            <a:ext cx="2667000" cy="488232"/>
          </a:xfrm>
          <a:prstGeom prst="left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EA0997-F9F6-ADDC-A4A5-99A6A85DA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024" y="3769478"/>
            <a:ext cx="1392340" cy="1257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9C1340-1912-0CE9-8D72-D8DA39A78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056" y="3779689"/>
            <a:ext cx="1392340" cy="124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9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5619094"/>
            <a:ext cx="1727003" cy="646489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644680" y="5897696"/>
            <a:ext cx="11029616" cy="4348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SSSP 2023 ANNUAL CONFERENCE</a:t>
            </a:r>
            <a:endParaRPr kumimoji="0" lang="en-US" sz="1200" b="0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CE47C2-953B-744B-C9C6-D80647CA698B}"/>
              </a:ext>
            </a:extLst>
          </p:cNvPr>
          <p:cNvSpPr txBox="1"/>
          <p:nvPr/>
        </p:nvSpPr>
        <p:spPr>
          <a:xfrm>
            <a:off x="299836" y="773975"/>
            <a:ext cx="112073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Overview</a:t>
            </a: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Action Identification Theory: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328BAA-9FDC-D12A-E85C-D69128F7032B}"/>
              </a:ext>
            </a:extLst>
          </p:cNvPr>
          <p:cNvSpPr txBox="1"/>
          <p:nvPr/>
        </p:nvSpPr>
        <p:spPr>
          <a:xfrm>
            <a:off x="644680" y="1603520"/>
            <a:ext cx="112073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E415A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There is a wide variation in the level of abstraction at which any human behavior can identified.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1931D7-4D6F-1CBA-D0AE-444CADFBD865}"/>
              </a:ext>
            </a:extLst>
          </p:cNvPr>
          <p:cNvSpPr txBox="1"/>
          <p:nvPr/>
        </p:nvSpPr>
        <p:spPr>
          <a:xfrm>
            <a:off x="684813" y="3288112"/>
            <a:ext cx="40425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B04326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Lower-level identification: details of an action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3D1A89-F52C-7C87-2778-2CE134C7944B}"/>
              </a:ext>
            </a:extLst>
          </p:cNvPr>
          <p:cNvSpPr txBox="1"/>
          <p:nvPr/>
        </p:nvSpPr>
        <p:spPr>
          <a:xfrm>
            <a:off x="7592993" y="3236306"/>
            <a:ext cx="39141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B04326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Higher-level identifications: meaning of an action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4871D3-83C5-C8B6-4911-4C5BEF294216}"/>
              </a:ext>
            </a:extLst>
          </p:cNvPr>
          <p:cNvCxnSpPr>
            <a:cxnSpLocks/>
          </p:cNvCxnSpPr>
          <p:nvPr/>
        </p:nvCxnSpPr>
        <p:spPr>
          <a:xfrm>
            <a:off x="1127313" y="2805510"/>
            <a:ext cx="1024208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5EC7590-3CC9-1477-C2A4-765256DCE406}"/>
              </a:ext>
            </a:extLst>
          </p:cNvPr>
          <p:cNvCxnSpPr>
            <a:cxnSpLocks/>
          </p:cNvCxnSpPr>
          <p:nvPr/>
        </p:nvCxnSpPr>
        <p:spPr>
          <a:xfrm flipH="1">
            <a:off x="648285" y="2805510"/>
            <a:ext cx="65334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79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1" y="6202979"/>
            <a:ext cx="1212439" cy="453866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598468" y="6212482"/>
            <a:ext cx="11029616" cy="4348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>
                <a:ln>
                  <a:noFill/>
                </a:ln>
                <a:solidFill>
                  <a:srgbClr val="376695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SSSP 2023 ANNUAL CONFERENCE</a:t>
            </a:r>
            <a:endParaRPr kumimoji="0" lang="en-US" sz="1200" b="0" i="0" u="none" strike="noStrike" kern="1200" cap="all" spc="0" normalizeH="0" baseline="0" noProof="0">
              <a:ln>
                <a:noFill/>
              </a:ln>
              <a:solidFill>
                <a:srgbClr val="376695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AD9622-27F1-6BD3-1F6B-C57E2916560E}"/>
              </a:ext>
            </a:extLst>
          </p:cNvPr>
          <p:cNvGrpSpPr/>
          <p:nvPr/>
        </p:nvGrpSpPr>
        <p:grpSpPr>
          <a:xfrm>
            <a:off x="1419177" y="1346105"/>
            <a:ext cx="6881405" cy="4344758"/>
            <a:chOff x="814753" y="246182"/>
            <a:chExt cx="7244861" cy="5087813"/>
          </a:xfrm>
        </p:grpSpPr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1A3A827A-0CBC-6741-B4B9-8D72D1984694}"/>
                </a:ext>
              </a:extLst>
            </p:cNvPr>
            <p:cNvSpPr/>
            <p:nvPr/>
          </p:nvSpPr>
          <p:spPr>
            <a:xfrm>
              <a:off x="814753" y="246182"/>
              <a:ext cx="7244861" cy="5087813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8F48771-F3C6-BAFA-3249-460175146EF5}"/>
                </a:ext>
              </a:extLst>
            </p:cNvPr>
            <p:cNvCxnSpPr>
              <a:cxnSpLocks/>
            </p:cNvCxnSpPr>
            <p:nvPr/>
          </p:nvCxnSpPr>
          <p:spPr>
            <a:xfrm>
              <a:off x="2806734" y="2555705"/>
              <a:ext cx="3282481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61F20EA-C126-0860-D97D-8F2E3C6471AE}"/>
                </a:ext>
              </a:extLst>
            </p:cNvPr>
            <p:cNvCxnSpPr>
              <a:cxnSpLocks/>
            </p:cNvCxnSpPr>
            <p:nvPr/>
          </p:nvCxnSpPr>
          <p:spPr>
            <a:xfrm>
              <a:off x="1873091" y="3869552"/>
              <a:ext cx="505036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07C410-C5D8-4222-1309-FDC9F3FEC9C9}"/>
                </a:ext>
              </a:extLst>
            </p:cNvPr>
            <p:cNvSpPr txBox="1"/>
            <p:nvPr/>
          </p:nvSpPr>
          <p:spPr>
            <a:xfrm>
              <a:off x="1300327" y="4296706"/>
              <a:ext cx="6295290" cy="684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rPr>
                <a:t>Pushing pedals,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rPr>
                <a:t>turning the wheel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4DC7C2-72AB-3B41-364A-6566FFAF35B8}"/>
                </a:ext>
              </a:extLst>
            </p:cNvPr>
            <p:cNvSpPr txBox="1"/>
            <p:nvPr/>
          </p:nvSpPr>
          <p:spPr>
            <a:xfrm>
              <a:off x="3288324" y="2680563"/>
              <a:ext cx="2309445" cy="973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rPr>
                <a:t>Operating a vehicle, traveling from one place to another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8CEF93-6196-18F5-E9DD-58C83246CD3E}"/>
                </a:ext>
              </a:extLst>
            </p:cNvPr>
            <p:cNvSpPr txBox="1"/>
            <p:nvPr/>
          </p:nvSpPr>
          <p:spPr>
            <a:xfrm>
              <a:off x="3288324" y="1365636"/>
              <a:ext cx="2309445" cy="973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rPr>
                <a:t>Going to work,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rPr>
                <a:t> making money, trying to be on time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C7D6FE-052C-6F14-21AA-492C1C5F4AA6}"/>
                </a:ext>
              </a:extLst>
            </p:cNvPr>
            <p:cNvSpPr txBox="1"/>
            <p:nvPr/>
          </p:nvSpPr>
          <p:spPr>
            <a:xfrm>
              <a:off x="3288324" y="1702683"/>
              <a:ext cx="2309445" cy="396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91A496E-5EBF-0D28-FDD5-6BAE883BE889}"/>
              </a:ext>
            </a:extLst>
          </p:cNvPr>
          <p:cNvSpPr txBox="1"/>
          <p:nvPr/>
        </p:nvSpPr>
        <p:spPr>
          <a:xfrm>
            <a:off x="395162" y="750503"/>
            <a:ext cx="79054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Example: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Driving to work in the morning.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DD3114-A02D-F03B-055F-AB01AC63CB44}"/>
              </a:ext>
            </a:extLst>
          </p:cNvPr>
          <p:cNvGrpSpPr/>
          <p:nvPr/>
        </p:nvGrpSpPr>
        <p:grpSpPr>
          <a:xfrm>
            <a:off x="6734801" y="1146050"/>
            <a:ext cx="6254004" cy="4713745"/>
            <a:chOff x="6734801" y="1146050"/>
            <a:chExt cx="6254004" cy="471374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540F82E-A082-3478-7FC0-20E66998DF04}"/>
                </a:ext>
              </a:extLst>
            </p:cNvPr>
            <p:cNvGrpSpPr/>
            <p:nvPr/>
          </p:nvGrpSpPr>
          <p:grpSpPr>
            <a:xfrm>
              <a:off x="9828070" y="1648095"/>
              <a:ext cx="486186" cy="3820690"/>
              <a:chOff x="9366738" y="1150387"/>
              <a:chExt cx="0" cy="4932003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0CD70865-E615-0256-EF7A-204908B3D2C9}"/>
                  </a:ext>
                </a:extLst>
              </p:cNvPr>
              <p:cNvCxnSpPr/>
              <p:nvPr/>
            </p:nvCxnSpPr>
            <p:spPr>
              <a:xfrm>
                <a:off x="9366738" y="1162290"/>
                <a:ext cx="0" cy="49201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B34181AE-001E-BBCE-8891-A23BCC3C59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66738" y="1150387"/>
                <a:ext cx="0" cy="45908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702562F-A0A0-92A2-EA1F-B76476C46EC3}"/>
                </a:ext>
              </a:extLst>
            </p:cNvPr>
            <p:cNvSpPr/>
            <p:nvPr/>
          </p:nvSpPr>
          <p:spPr>
            <a:xfrm>
              <a:off x="6734801" y="1146050"/>
              <a:ext cx="6186538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 w="0"/>
                  <a:solidFill>
                    <a:srgbClr val="2E415A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rPr>
                <a:t>Meaning (High-Level)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E892CB-664C-D255-42A0-BED5BEED7AE8}"/>
                </a:ext>
              </a:extLst>
            </p:cNvPr>
            <p:cNvSpPr/>
            <p:nvPr/>
          </p:nvSpPr>
          <p:spPr>
            <a:xfrm>
              <a:off x="6802267" y="5459685"/>
              <a:ext cx="6186538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rPr>
                <a:t>Detail (Low-Level)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2426563-98FC-0FC1-99E1-AD07E46E8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191" y="704233"/>
            <a:ext cx="1017876" cy="50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0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1" y="6202979"/>
            <a:ext cx="1212439" cy="453866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598468" y="6212482"/>
            <a:ext cx="11029616" cy="4348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>
                <a:ln>
                  <a:noFill/>
                </a:ln>
                <a:solidFill>
                  <a:srgbClr val="376695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SSSP 2023 ANNUAL CONFERENCE</a:t>
            </a:r>
            <a:endParaRPr kumimoji="0" lang="en-US" sz="1200" b="0" i="0" u="none" strike="noStrike" kern="1200" cap="all" spc="0" normalizeH="0" baseline="0" noProof="0">
              <a:ln>
                <a:noFill/>
              </a:ln>
              <a:solidFill>
                <a:srgbClr val="376695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1A496E-5EBF-0D28-FDD5-6BAE883BE889}"/>
              </a:ext>
            </a:extLst>
          </p:cNvPr>
          <p:cNvSpPr txBox="1"/>
          <p:nvPr/>
        </p:nvSpPr>
        <p:spPr>
          <a:xfrm>
            <a:off x="401158" y="713225"/>
            <a:ext cx="114444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Behavior Identification Form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(BIF):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Individual Differences in Action Identification Level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5FA5F9-CE73-E3C1-1F27-A601FBC9FB58}"/>
              </a:ext>
            </a:extLst>
          </p:cNvPr>
          <p:cNvSpPr txBox="1"/>
          <p:nvPr/>
        </p:nvSpPr>
        <p:spPr>
          <a:xfrm>
            <a:off x="742314" y="4241604"/>
            <a:ext cx="55028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rPr>
              <a:t>Locking a door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6F73DE-611A-54B2-653E-C3466850ADB2}"/>
              </a:ext>
            </a:extLst>
          </p:cNvPr>
          <p:cNvSpPr txBox="1"/>
          <p:nvPr/>
        </p:nvSpPr>
        <p:spPr>
          <a:xfrm>
            <a:off x="401158" y="1996719"/>
            <a:ext cx="10561368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E415A"/>
                </a:solidFill>
                <a:effectLst/>
                <a:uLnTx/>
                <a:uFillTx/>
                <a:latin typeface="Arial"/>
                <a:cs typeface="Arial"/>
              </a:rPr>
              <a:t>The BIF gauged individual differences in preference for higher vs. lower level identifications of 25 behaviors.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srgbClr val="2E415A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492BCD1-65DF-B249-D524-23421289D21E}"/>
              </a:ext>
            </a:extLst>
          </p:cNvPr>
          <p:cNvCxnSpPr>
            <a:cxnSpLocks/>
          </p:cNvCxnSpPr>
          <p:nvPr/>
        </p:nvCxnSpPr>
        <p:spPr>
          <a:xfrm flipV="1">
            <a:off x="3657888" y="4243824"/>
            <a:ext cx="1154748" cy="2923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4D1AA7-D539-C866-C81C-1E3EBEBB26A1}"/>
              </a:ext>
            </a:extLst>
          </p:cNvPr>
          <p:cNvCxnSpPr>
            <a:cxnSpLocks/>
          </p:cNvCxnSpPr>
          <p:nvPr/>
        </p:nvCxnSpPr>
        <p:spPr>
          <a:xfrm>
            <a:off x="3657886" y="4539701"/>
            <a:ext cx="1054095" cy="4994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8E1EE3-5591-AE6D-1E57-5C99596E22DA}"/>
              </a:ext>
            </a:extLst>
          </p:cNvPr>
          <p:cNvGrpSpPr/>
          <p:nvPr/>
        </p:nvGrpSpPr>
        <p:grpSpPr>
          <a:xfrm>
            <a:off x="4422591" y="3182778"/>
            <a:ext cx="4013866" cy="2694445"/>
            <a:chOff x="814753" y="246182"/>
            <a:chExt cx="7244861" cy="5087813"/>
          </a:xfrm>
        </p:grpSpPr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F5B7A27E-77A7-B991-B7D3-C28449F90D9B}"/>
                </a:ext>
              </a:extLst>
            </p:cNvPr>
            <p:cNvSpPr/>
            <p:nvPr/>
          </p:nvSpPr>
          <p:spPr>
            <a:xfrm>
              <a:off x="814753" y="246182"/>
              <a:ext cx="7244861" cy="5087813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938430E-FAFB-26FB-C1CA-A770135D1413}"/>
                </a:ext>
              </a:extLst>
            </p:cNvPr>
            <p:cNvCxnSpPr>
              <a:cxnSpLocks/>
            </p:cNvCxnSpPr>
            <p:nvPr/>
          </p:nvCxnSpPr>
          <p:spPr>
            <a:xfrm>
              <a:off x="2284613" y="3327194"/>
              <a:ext cx="4316394" cy="139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EFAC5C-5733-7BEF-E459-9702439FE875}"/>
                </a:ext>
              </a:extLst>
            </p:cNvPr>
            <p:cNvSpPr txBox="1"/>
            <p:nvPr/>
          </p:nvSpPr>
          <p:spPr>
            <a:xfrm>
              <a:off x="2242547" y="3058593"/>
              <a:ext cx="4316394" cy="2266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E415A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Arial"/>
                </a:rPr>
              </a:b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E415A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Arial"/>
                </a:rPr>
                <a:t>Lower Level: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Arial"/>
                </a:rPr>
                <a:t>putting a key in the lock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50E468-73AA-5034-EA00-2C87238A04DC}"/>
                </a:ext>
              </a:extLst>
            </p:cNvPr>
            <p:cNvSpPr txBox="1"/>
            <p:nvPr/>
          </p:nvSpPr>
          <p:spPr>
            <a:xfrm>
              <a:off x="3277763" y="1223993"/>
              <a:ext cx="2309444" cy="203406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 defTabSz="457200">
                <a:defRPr/>
              </a:pPr>
              <a:r>
                <a:rPr lang="en-US" sz="1600">
                  <a:solidFill>
                    <a:srgbClr val="C00000"/>
                  </a:solidFill>
                  <a:latin typeface="Arial"/>
                  <a:ea typeface="Calibri"/>
                  <a:cs typeface="Arial"/>
                </a:rPr>
                <a:t>High- level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Arial"/>
                </a:rPr>
                <a:t>:</a:t>
              </a:r>
              <a:r>
                <a:rPr lang="en-US" sz="1600">
                  <a:solidFill>
                    <a:srgbClr val="000000"/>
                  </a:solidFill>
                  <a:latin typeface="Arial"/>
                  <a:ea typeface="Calibri"/>
                  <a:cs typeface="Arial"/>
                </a:rPr>
                <a:t>       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Arial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Arial"/>
                </a:rPr>
                <a:t>securing the house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Calibri"/>
                  <a:cs typeface="Arial"/>
                </a:rPr>
                <a:t> </a:t>
              </a:r>
              <a:r>
                <a:rPr lang="en-US" sz="1600" dirty="0">
                  <a:solidFill>
                    <a:srgbClr val="C00000"/>
                  </a:solidFill>
                  <a:latin typeface="Arial"/>
                  <a:ea typeface="Calibri"/>
                  <a:cs typeface="Arial"/>
                </a:rPr>
                <a:t> </a:t>
              </a:r>
              <a:endParaRPr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ECE8263-5DF0-66E1-6C90-3C5196922DD0}"/>
              </a:ext>
            </a:extLst>
          </p:cNvPr>
          <p:cNvSpPr txBox="1"/>
          <p:nvPr/>
        </p:nvSpPr>
        <p:spPr>
          <a:xfrm>
            <a:off x="8938107" y="5503194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Vallacher &amp; Wegner, 1989</a:t>
            </a:r>
          </a:p>
        </p:txBody>
      </p:sp>
    </p:spTree>
    <p:extLst>
      <p:ext uri="{BB962C8B-B14F-4D97-AF65-F5344CB8AC3E}">
        <p14:creationId xmlns:p14="http://schemas.microsoft.com/office/powerpoint/2010/main" val="417612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1" y="6202979"/>
            <a:ext cx="1212439" cy="453866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598468" y="6212482"/>
            <a:ext cx="11029616" cy="4348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>
                <a:ln>
                  <a:noFill/>
                </a:ln>
                <a:solidFill>
                  <a:srgbClr val="376695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SSSP 2023 ANNUAL CONFERENCE</a:t>
            </a:r>
            <a:endParaRPr kumimoji="0" lang="en-US" sz="1200" b="0" i="0" u="none" strike="noStrike" kern="1200" cap="all" spc="0" normalizeH="0" baseline="0" noProof="0">
              <a:ln>
                <a:noFill/>
              </a:ln>
              <a:solidFill>
                <a:srgbClr val="376695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1A496E-5EBF-0D28-FDD5-6BAE883BE889}"/>
              </a:ext>
            </a:extLst>
          </p:cNvPr>
          <p:cNvSpPr txBox="1"/>
          <p:nvPr/>
        </p:nvSpPr>
        <p:spPr>
          <a:xfrm>
            <a:off x="401158" y="897761"/>
            <a:ext cx="112269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Individual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Action Identification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BIF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and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E41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Romantic Relationships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751F94-E3C4-C40B-2CE3-0BAC577FA48C}"/>
              </a:ext>
            </a:extLst>
          </p:cNvPr>
          <p:cNvSpPr txBox="1"/>
          <p:nvPr/>
        </p:nvSpPr>
        <p:spPr>
          <a:xfrm>
            <a:off x="401158" y="3276562"/>
            <a:ext cx="11226926" cy="11079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  <a:t>Higher-Level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individuals may be more likely to have a coherent relationship concept into which they interpret 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these </a:t>
            </a:r>
            <a:r>
              <a:rPr lang="en-US" sz="2400" dirty="0">
                <a:solidFill>
                  <a:prstClr val="black"/>
                </a:solidFill>
                <a:ea typeface="+mn-lt"/>
                <a:cs typeface="+mn-lt"/>
              </a:rPr>
              <a:t>challenging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behaviors.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65B2DD-DA2F-F669-759F-0A10C9C77F63}"/>
              </a:ext>
            </a:extLst>
          </p:cNvPr>
          <p:cNvSpPr txBox="1"/>
          <p:nvPr/>
        </p:nvSpPr>
        <p:spPr>
          <a:xfrm>
            <a:off x="401158" y="2112717"/>
            <a:ext cx="11226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Relationships are full of many ambiguous behaviors, events, and challenges.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F1E22-B4DC-58F7-60B1-D0E128D1588D}"/>
              </a:ext>
            </a:extLst>
          </p:cNvPr>
          <p:cNvSpPr txBox="1"/>
          <p:nvPr/>
        </p:nvSpPr>
        <p:spPr>
          <a:xfrm>
            <a:off x="401158" y="4476891"/>
            <a:ext cx="11226926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Higher-Level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individuals are more likely be sure of </a:t>
            </a:r>
            <a:r>
              <a:rPr lang="en-US" sz="2400">
                <a:solidFill>
                  <a:prstClr val="black"/>
                </a:solidFill>
                <a:latin typeface="Arial" panose="020B0604020202020204"/>
              </a:rPr>
              <a:t>their</a:t>
            </a: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ideas about their actions, themselves, and their opinions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/>
              </a:rPr>
              <a:t>Vallacher, 2009;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Vallacher &amp; Wegner, 1989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).</a:t>
            </a:r>
            <a:r>
              <a:rPr lang="en-US" sz="24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 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90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1" y="6202979"/>
            <a:ext cx="1212439" cy="453866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598468" y="6212482"/>
            <a:ext cx="11029616" cy="4348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>
                <a:ln>
                  <a:noFill/>
                </a:ln>
                <a:solidFill>
                  <a:srgbClr val="376695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SSSP 2023 ANNUAL CONFERENCE</a:t>
            </a:r>
            <a:endParaRPr kumimoji="0" lang="en-US" sz="1200" b="0" i="0" u="none" strike="noStrike" kern="1200" cap="all" spc="0" normalizeH="0" baseline="0" noProof="0">
              <a:ln>
                <a:noFill/>
              </a:ln>
              <a:solidFill>
                <a:srgbClr val="376695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1A496E-5EBF-0D28-FDD5-6BAE883BE889}"/>
              </a:ext>
            </a:extLst>
          </p:cNvPr>
          <p:cNvSpPr txBox="1"/>
          <p:nvPr/>
        </p:nvSpPr>
        <p:spPr>
          <a:xfrm>
            <a:off x="401158" y="897761"/>
            <a:ext cx="11226926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>
              <a:defRPr/>
            </a:pPr>
            <a:r>
              <a:rPr kumimoji="0" lang="en-US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rPr>
              <a:t>Study 1</a:t>
            </a:r>
            <a:r>
              <a:rPr lang="en-US" sz="3200" b="1">
                <a:solidFill>
                  <a:prstClr val="black"/>
                </a:solidFill>
                <a:latin typeface="Calibri"/>
                <a:cs typeface="Calibri"/>
              </a:rPr>
              <a:t>  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rPr>
              <a:t>(n = 119)</a:t>
            </a:r>
            <a:endParaRPr lang="en-US" sz="3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5405DA-595B-B28C-60F2-DA74839E4E00}"/>
              </a:ext>
            </a:extLst>
          </p:cNvPr>
          <p:cNvGrpSpPr/>
          <p:nvPr/>
        </p:nvGrpSpPr>
        <p:grpSpPr>
          <a:xfrm>
            <a:off x="386314" y="1503501"/>
            <a:ext cx="10912819" cy="4708981"/>
            <a:chOff x="697220" y="1514141"/>
            <a:chExt cx="10912819" cy="470898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2F457A-B064-1CB9-FD25-49FF5BF62173}"/>
                </a:ext>
              </a:extLst>
            </p:cNvPr>
            <p:cNvSpPr txBox="1"/>
            <p:nvPr/>
          </p:nvSpPr>
          <p:spPr>
            <a:xfrm>
              <a:off x="697220" y="1667366"/>
              <a:ext cx="35091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BIF Scores</a:t>
              </a: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3F4C986-F398-B8E0-7B2F-56A0DB4E09DD}"/>
                </a:ext>
              </a:extLst>
            </p:cNvPr>
            <p:cNvCxnSpPr>
              <a:cxnSpLocks/>
            </p:cNvCxnSpPr>
            <p:nvPr/>
          </p:nvCxnSpPr>
          <p:spPr>
            <a:xfrm>
              <a:off x="4652561" y="1880221"/>
              <a:ext cx="2094399" cy="0"/>
            </a:xfrm>
            <a:prstGeom prst="straightConnector1">
              <a:avLst/>
            </a:prstGeom>
            <a:ln w="1111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1E73E55-2BCC-1C94-04B3-46DB13CAA0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5888" y="1880221"/>
              <a:ext cx="653346" cy="0"/>
            </a:xfrm>
            <a:prstGeom prst="straightConnector1">
              <a:avLst/>
            </a:prstGeom>
            <a:ln w="1111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D7E15D0-3DAB-BA21-8B57-E5C2523390FC}"/>
                </a:ext>
              </a:extLst>
            </p:cNvPr>
            <p:cNvSpPr txBox="1"/>
            <p:nvPr/>
          </p:nvSpPr>
          <p:spPr>
            <a:xfrm>
              <a:off x="7323232" y="1514141"/>
              <a:ext cx="4286807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2E41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Romantic Relationship Outcomes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41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41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41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E41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914400" marR="0" lvl="1" indent="-4572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Relationship satisfaction</a:t>
              </a:r>
            </a:p>
            <a:p>
              <a:pPr marL="457200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914400" marR="0" lvl="1" indent="-4572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Partner Concept Clarity </a:t>
              </a:r>
              <a:b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028627-4E2C-7665-C3F0-2B218B899DCB}"/>
              </a:ext>
            </a:extLst>
          </p:cNvPr>
          <p:cNvGrpSpPr/>
          <p:nvPr/>
        </p:nvGrpSpPr>
        <p:grpSpPr>
          <a:xfrm>
            <a:off x="736444" y="3638482"/>
            <a:ext cx="3991831" cy="2321757"/>
            <a:chOff x="6734801" y="1146050"/>
            <a:chExt cx="6254004" cy="523560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70DA3DD-4966-4216-2E5F-0D4BD510ACBF}"/>
                </a:ext>
              </a:extLst>
            </p:cNvPr>
            <p:cNvGrpSpPr/>
            <p:nvPr/>
          </p:nvGrpSpPr>
          <p:grpSpPr>
            <a:xfrm>
              <a:off x="9828069" y="2034035"/>
              <a:ext cx="1" cy="3434749"/>
              <a:chOff x="9366737" y="1648585"/>
              <a:chExt cx="1" cy="4433805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548CB5F9-2EAE-907B-1054-7708D988EB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6737" y="2107671"/>
                <a:ext cx="1" cy="397471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C9A4100F-5558-ADE7-F5F0-E277FAC09A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66737" y="1648585"/>
                <a:ext cx="0" cy="45908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12D23C-D2F7-708E-C342-A95449C2BB83}"/>
                </a:ext>
              </a:extLst>
            </p:cNvPr>
            <p:cNvSpPr/>
            <p:nvPr/>
          </p:nvSpPr>
          <p:spPr>
            <a:xfrm>
              <a:off x="6734801" y="1146050"/>
              <a:ext cx="6186539" cy="92196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Meaning (High-Level)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CB2C5B-4C2F-BAA0-0383-5283C32D721B}"/>
                </a:ext>
              </a:extLst>
            </p:cNvPr>
            <p:cNvSpPr/>
            <p:nvPr/>
          </p:nvSpPr>
          <p:spPr>
            <a:xfrm>
              <a:off x="6802267" y="5459686"/>
              <a:ext cx="6186538" cy="92196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Detail (Low-Level)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887D51D-2C63-ABFE-1556-357AB89A3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550" y="2419933"/>
            <a:ext cx="1018203" cy="10182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980934-D141-2C29-A90C-E1FF62571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586" y="2471297"/>
            <a:ext cx="999098" cy="89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59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177E318-BE5B-E88A-E766-DC168497D355}"/>
              </a:ext>
            </a:extLst>
          </p:cNvPr>
          <p:cNvSpPr txBox="1"/>
          <p:nvPr/>
        </p:nvSpPr>
        <p:spPr>
          <a:xfrm>
            <a:off x="680603" y="909698"/>
            <a:ext cx="65099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Study 1: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Findings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2284E4-0319-B1F3-53D5-4E720138B244}"/>
              </a:ext>
            </a:extLst>
          </p:cNvPr>
          <p:cNvSpPr/>
          <p:nvPr/>
        </p:nvSpPr>
        <p:spPr>
          <a:xfrm>
            <a:off x="375802" y="2279227"/>
            <a:ext cx="3048346" cy="2931128"/>
          </a:xfrm>
          <a:prstGeom prst="roundRect">
            <a:avLst/>
          </a:prstGeom>
          <a:gradFill flip="none" rotWithShape="1">
            <a:gsLst>
              <a:gs pos="22000">
                <a:schemeClr val="accent1">
                  <a:lumMod val="60000"/>
                  <a:lumOff val="40000"/>
                </a:schemeClr>
              </a:gs>
              <a:gs pos="51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BIF</a:t>
            </a:r>
          </a:p>
        </p:txBody>
      </p:sp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FAE492DD-766A-043B-8EDA-8850A4F13EC0}"/>
              </a:ext>
            </a:extLst>
          </p:cNvPr>
          <p:cNvSpPr/>
          <p:nvPr/>
        </p:nvSpPr>
        <p:spPr>
          <a:xfrm>
            <a:off x="3725525" y="4415799"/>
            <a:ext cx="3883722" cy="288763"/>
          </a:xfrm>
          <a:prstGeom prst="leftRightArrow">
            <a:avLst/>
          </a:prstGeom>
          <a:solidFill>
            <a:schemeClr val="accent1">
              <a:lumMod val="40000"/>
              <a:lumOff val="60000"/>
              <a:alpha val="20807"/>
            </a:schemeClr>
          </a:solidFill>
          <a:ln w="28575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Left-Right Arrow 19">
            <a:extLst>
              <a:ext uri="{FF2B5EF4-FFF2-40B4-BE49-F238E27FC236}">
                <a16:creationId xmlns:a16="http://schemas.microsoft.com/office/drawing/2014/main" id="{6643B07B-9B4B-1F37-3575-87AD2C539C26}"/>
              </a:ext>
            </a:extLst>
          </p:cNvPr>
          <p:cNvSpPr/>
          <p:nvPr/>
        </p:nvSpPr>
        <p:spPr>
          <a:xfrm>
            <a:off x="3640160" y="2481158"/>
            <a:ext cx="3917492" cy="364904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2539DFC-A70E-88E1-83EF-920E18988AC1}"/>
              </a:ext>
            </a:extLst>
          </p:cNvPr>
          <p:cNvSpPr/>
          <p:nvPr/>
        </p:nvSpPr>
        <p:spPr>
          <a:xfrm>
            <a:off x="7910624" y="2140652"/>
            <a:ext cx="3883722" cy="99469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Relationship satisfaction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053CFF7-731D-B234-5A88-1768D97C5607}"/>
              </a:ext>
            </a:extLst>
          </p:cNvPr>
          <p:cNvSpPr/>
          <p:nvPr/>
        </p:nvSpPr>
        <p:spPr>
          <a:xfrm>
            <a:off x="7910624" y="4081600"/>
            <a:ext cx="3883722" cy="994697"/>
          </a:xfrm>
          <a:prstGeom prst="roundRect">
            <a:avLst/>
          </a:prstGeom>
          <a:gradFill>
            <a:gsLst>
              <a:gs pos="41000">
                <a:schemeClr val="accent1">
                  <a:lumMod val="5000"/>
                  <a:lumOff val="95000"/>
                </a:schemeClr>
              </a:gs>
              <a:gs pos="9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Partner Concept Clarity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2B4018-F885-5ABE-329C-FF829DDCADBC}"/>
              </a:ext>
            </a:extLst>
          </p:cNvPr>
          <p:cNvSpPr txBox="1"/>
          <p:nvPr/>
        </p:nvSpPr>
        <p:spPr>
          <a:xfrm>
            <a:off x="4509652" y="2082425"/>
            <a:ext cx="2560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.22,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&lt;.05)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93F89E-23D9-3EE7-45B0-96C81783A452}"/>
              </a:ext>
            </a:extLst>
          </p:cNvPr>
          <p:cNvSpPr txBox="1"/>
          <p:nvPr/>
        </p:nvSpPr>
        <p:spPr>
          <a:xfrm>
            <a:off x="4509652" y="39541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E415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.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15,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=.10)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58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577247-0EB8-1697-1CEB-ED296EA1C4C7}"/>
              </a:ext>
            </a:extLst>
          </p:cNvPr>
          <p:cNvSpPr txBox="1"/>
          <p:nvPr/>
        </p:nvSpPr>
        <p:spPr>
          <a:xfrm>
            <a:off x="433526" y="847817"/>
            <a:ext cx="672335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u="sng">
                <a:latin typeface="Calibri"/>
                <a:cs typeface="Calibri"/>
              </a:rPr>
              <a:t>Study 2</a:t>
            </a:r>
            <a:r>
              <a:rPr lang="en-US" sz="2800">
                <a:latin typeface="Calibri"/>
                <a:cs typeface="Calibri"/>
              </a:rPr>
              <a:t>: Creating a relationship-specific BIF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7A1F4B-E05F-AC42-14C8-1BD6B0804C9A}"/>
              </a:ext>
            </a:extLst>
          </p:cNvPr>
          <p:cNvSpPr txBox="1"/>
          <p:nvPr/>
        </p:nvSpPr>
        <p:spPr>
          <a:xfrm>
            <a:off x="433526" y="2164672"/>
            <a:ext cx="1054075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alibri"/>
                <a:cs typeface="Calibri"/>
              </a:rPr>
              <a:t>The </a:t>
            </a:r>
            <a:r>
              <a:rPr lang="en-US" sz="2800">
                <a:solidFill>
                  <a:srgbClr val="C00000"/>
                </a:solidFill>
                <a:latin typeface="Calibri"/>
                <a:cs typeface="Calibri"/>
              </a:rPr>
              <a:t>BIF</a:t>
            </a:r>
            <a:r>
              <a:rPr lang="en-US" sz="2800">
                <a:latin typeface="Calibri"/>
                <a:cs typeface="Calibri"/>
              </a:rPr>
              <a:t> is </a:t>
            </a:r>
            <a:r>
              <a:rPr lang="en-US" sz="2800" b="1">
                <a:latin typeface="Calibri"/>
                <a:cs typeface="Calibri"/>
              </a:rPr>
              <a:t>domain-general</a:t>
            </a:r>
            <a:r>
              <a:rPr lang="en-US" sz="2800">
                <a:latin typeface="Calibri"/>
                <a:cs typeface="Calibri"/>
              </a:rPr>
              <a:t>. It does not adequately capture the influence of ACT ID in relationships.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236A6-D23D-4670-6288-ED23EFF84E13}"/>
              </a:ext>
            </a:extLst>
          </p:cNvPr>
          <p:cNvSpPr txBox="1"/>
          <p:nvPr/>
        </p:nvSpPr>
        <p:spPr>
          <a:xfrm>
            <a:off x="433526" y="3659079"/>
            <a:ext cx="11413724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alibri"/>
                <a:cs typeface="Calibri"/>
              </a:rPr>
              <a:t>Previous researchers have found it necessary to create </a:t>
            </a:r>
            <a:r>
              <a:rPr lang="en-US" sz="2800">
                <a:solidFill>
                  <a:srgbClr val="C00000"/>
                </a:solidFill>
                <a:latin typeface="Calibri"/>
                <a:cs typeface="Calibri"/>
              </a:rPr>
              <a:t>domain specific </a:t>
            </a:r>
            <a:r>
              <a:rPr lang="en-US" sz="2800">
                <a:latin typeface="Calibri"/>
                <a:cs typeface="Calibri"/>
              </a:rPr>
              <a:t>BIFs for topics such as religion (Michaels et al., 2021)  and video games (Ewell et al., 2018).</a:t>
            </a:r>
          </a:p>
        </p:txBody>
      </p:sp>
    </p:spTree>
    <p:extLst>
      <p:ext uri="{BB962C8B-B14F-4D97-AF65-F5344CB8AC3E}">
        <p14:creationId xmlns:p14="http://schemas.microsoft.com/office/powerpoint/2010/main" val="2187116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nd">
  <a:themeElements>
    <a:clrScheme name="SSSP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76695"/>
      </a:accent1>
      <a:accent2>
        <a:srgbClr val="BE6060"/>
      </a:accent2>
      <a:accent3>
        <a:srgbClr val="000000"/>
      </a:accent3>
      <a:accent4>
        <a:srgbClr val="FFBD59"/>
      </a:accent4>
      <a:accent5>
        <a:srgbClr val="376695"/>
      </a:accent5>
      <a:accent6>
        <a:srgbClr val="BE6060"/>
      </a:accent6>
      <a:hlink>
        <a:srgbClr val="294C6F"/>
      </a:hlink>
      <a:folHlink>
        <a:srgbClr val="A5A5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Dividend</vt:lpstr>
      <vt:lpstr>    Highs and Lows of Relationship Behaviors: Constructing a Relationship-Specific Behavior Identification Form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32</cp:revision>
  <dcterms:created xsi:type="dcterms:W3CDTF">2023-11-04T07:05:34Z</dcterms:created>
  <dcterms:modified xsi:type="dcterms:W3CDTF">2025-05-08T23:54:17Z</dcterms:modified>
</cp:coreProperties>
</file>